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720" r:id="rId2"/>
    <p:sldMasterId id="2147483748" r:id="rId3"/>
    <p:sldMasterId id="2147483744" r:id="rId4"/>
    <p:sldMasterId id="2147483672" r:id="rId5"/>
    <p:sldMasterId id="2147483684" r:id="rId6"/>
    <p:sldMasterId id="2147483708" r:id="rId7"/>
    <p:sldMasterId id="2147483660" r:id="rId8"/>
    <p:sldMasterId id="2147483762" r:id="rId9"/>
    <p:sldMasterId id="2147483696" r:id="rId10"/>
    <p:sldMasterId id="2147483750" r:id="rId11"/>
  </p:sldMasterIdLst>
  <p:notesMasterIdLst>
    <p:notesMasterId r:id="rId46"/>
  </p:notesMasterIdLst>
  <p:sldIdLst>
    <p:sldId id="259" r:id="rId12"/>
    <p:sldId id="260" r:id="rId13"/>
    <p:sldId id="265" r:id="rId14"/>
    <p:sldId id="266" r:id="rId15"/>
    <p:sldId id="267" r:id="rId16"/>
    <p:sldId id="257" r:id="rId17"/>
    <p:sldId id="268" r:id="rId18"/>
    <p:sldId id="269" r:id="rId19"/>
    <p:sldId id="270" r:id="rId20"/>
    <p:sldId id="279" r:id="rId21"/>
    <p:sldId id="271" r:id="rId22"/>
    <p:sldId id="272" r:id="rId23"/>
    <p:sldId id="273" r:id="rId24"/>
    <p:sldId id="274" r:id="rId25"/>
    <p:sldId id="276" r:id="rId26"/>
    <p:sldId id="275" r:id="rId27"/>
    <p:sldId id="277" r:id="rId28"/>
    <p:sldId id="278" r:id="rId29"/>
    <p:sldId id="280" r:id="rId30"/>
    <p:sldId id="282" r:id="rId31"/>
    <p:sldId id="281" r:id="rId32"/>
    <p:sldId id="261" r:id="rId33"/>
    <p:sldId id="262" r:id="rId34"/>
    <p:sldId id="284" r:id="rId35"/>
    <p:sldId id="285" r:id="rId36"/>
    <p:sldId id="286" r:id="rId37"/>
    <p:sldId id="287" r:id="rId38"/>
    <p:sldId id="289" r:id="rId39"/>
    <p:sldId id="290" r:id="rId40"/>
    <p:sldId id="291" r:id="rId41"/>
    <p:sldId id="292" r:id="rId42"/>
    <p:sldId id="294" r:id="rId43"/>
    <p:sldId id="295" r:id="rId44"/>
    <p:sldId id="29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78" autoAdjust="0"/>
    <p:restoredTop sz="83208"/>
  </p:normalViewPr>
  <p:slideViewPr>
    <p:cSldViewPr snapToGrid="0" snapToObjects="1">
      <p:cViewPr varScale="1">
        <p:scale>
          <a:sx n="76" d="100"/>
          <a:sy n="76" d="100"/>
        </p:scale>
        <p:origin x="208" y="496"/>
      </p:cViewPr>
      <p:guideLst/>
    </p:cSldViewPr>
  </p:slideViewPr>
  <p:outlineViewPr>
    <p:cViewPr>
      <p:scale>
        <a:sx n="33" d="100"/>
        <a:sy n="33" d="100"/>
      </p:scale>
      <p:origin x="0" y="-1160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5B2D8-2F77-C744-BD9B-C00FDC4F8C02}" type="datetimeFigureOut">
              <a:rPr lang="en-US" smtClean="0"/>
              <a:t>1/28/25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0F965-B135-3342-BA96-0B7236DB2D4C}" type="slidenum">
              <a:rPr lang="en-US" smtClean="0"/>
              <a:t>‹#›</a:t>
            </a:fld>
            <a:endParaRPr lang="en-US"/>
          </a:p>
        </p:txBody>
      </p:sp>
    </p:spTree>
    <p:extLst>
      <p:ext uri="{BB962C8B-B14F-4D97-AF65-F5344CB8AC3E}">
        <p14:creationId xmlns:p14="http://schemas.microsoft.com/office/powerpoint/2010/main" val="1407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0F965-B135-3342-BA96-0B7236DB2D4C}" type="slidenum">
              <a:rPr lang="en-US" smtClean="0"/>
              <a:t>2</a:t>
            </a:fld>
            <a:endParaRPr lang="en-US"/>
          </a:p>
        </p:txBody>
      </p:sp>
    </p:spTree>
    <p:extLst>
      <p:ext uri="{BB962C8B-B14F-4D97-AF65-F5344CB8AC3E}">
        <p14:creationId xmlns:p14="http://schemas.microsoft.com/office/powerpoint/2010/main" val="151027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0F965-B135-3342-BA96-0B7236DB2D4C}" type="slidenum">
              <a:rPr lang="en-US" smtClean="0"/>
              <a:t>13</a:t>
            </a:fld>
            <a:endParaRPr lang="en-US"/>
          </a:p>
        </p:txBody>
      </p:sp>
    </p:spTree>
    <p:extLst>
      <p:ext uri="{BB962C8B-B14F-4D97-AF65-F5344CB8AC3E}">
        <p14:creationId xmlns:p14="http://schemas.microsoft.com/office/powerpoint/2010/main" val="177359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Found to be superior to daily TDF/FTC among high-risk cisgender men and transgender women who have sex with men (2021).</a:t>
            </a:r>
          </a:p>
          <a:p>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initiate with oral lead-in or proceed directly to injections</a:t>
            </a:r>
          </a:p>
          <a:p>
            <a:endParaRPr lang="en-US" dirty="0"/>
          </a:p>
        </p:txBody>
      </p:sp>
      <p:sp>
        <p:nvSpPr>
          <p:cNvPr id="4" name="Slide Number Placeholder 3"/>
          <p:cNvSpPr>
            <a:spLocks noGrp="1"/>
          </p:cNvSpPr>
          <p:nvPr>
            <p:ph type="sldNum" sz="quarter" idx="5"/>
          </p:nvPr>
        </p:nvSpPr>
        <p:spPr/>
        <p:txBody>
          <a:bodyPr/>
          <a:lstStyle/>
          <a:p>
            <a:fld id="{4780F965-B135-3342-BA96-0B7236DB2D4C}" type="slidenum">
              <a:rPr lang="en-US" smtClean="0"/>
              <a:t>14</a:t>
            </a:fld>
            <a:endParaRPr lang="en-US"/>
          </a:p>
        </p:txBody>
      </p:sp>
    </p:spTree>
    <p:extLst>
      <p:ext uri="{BB962C8B-B14F-4D97-AF65-F5344CB8AC3E}">
        <p14:creationId xmlns:p14="http://schemas.microsoft.com/office/powerpoint/2010/main" val="1218581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E835A-255D-264C-AD19-180E92AC2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09C77-8B4F-32AC-6293-C4B41D2F8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20257-D4DC-5966-6C76-80BF04541C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39E93-9F34-D6BC-4821-241AA94BC4C8}"/>
              </a:ext>
            </a:extLst>
          </p:cNvPr>
          <p:cNvSpPr>
            <a:spLocks noGrp="1"/>
          </p:cNvSpPr>
          <p:nvPr>
            <p:ph type="sldNum" sz="quarter" idx="5"/>
          </p:nvPr>
        </p:nvSpPr>
        <p:spPr/>
        <p:txBody>
          <a:bodyPr/>
          <a:lstStyle/>
          <a:p>
            <a:fld id="{4780F965-B135-3342-BA96-0B7236DB2D4C}" type="slidenum">
              <a:rPr lang="en-US" smtClean="0"/>
              <a:t>15</a:t>
            </a:fld>
            <a:endParaRPr lang="en-US"/>
          </a:p>
        </p:txBody>
      </p:sp>
    </p:spTree>
    <p:extLst>
      <p:ext uri="{BB962C8B-B14F-4D97-AF65-F5344CB8AC3E}">
        <p14:creationId xmlns:p14="http://schemas.microsoft.com/office/powerpoint/2010/main" val="149691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estimated that ~15% of people are HIV(+) and do not know their status. Of people with diagnosed HIV, 65% were virally suppress in 2022.</a:t>
            </a:r>
          </a:p>
        </p:txBody>
      </p:sp>
      <p:sp>
        <p:nvSpPr>
          <p:cNvPr id="4" name="Slide Number Placeholder 3"/>
          <p:cNvSpPr>
            <a:spLocks noGrp="1"/>
          </p:cNvSpPr>
          <p:nvPr>
            <p:ph type="sldNum" sz="quarter" idx="5"/>
          </p:nvPr>
        </p:nvSpPr>
        <p:spPr/>
        <p:txBody>
          <a:bodyPr/>
          <a:lstStyle/>
          <a:p>
            <a:fld id="{4780F965-B135-3342-BA96-0B7236DB2D4C}" type="slidenum">
              <a:rPr lang="en-US" smtClean="0"/>
              <a:t>3</a:t>
            </a:fld>
            <a:endParaRPr lang="en-US"/>
          </a:p>
        </p:txBody>
      </p:sp>
    </p:spTree>
    <p:extLst>
      <p:ext uri="{BB962C8B-B14F-4D97-AF65-F5344CB8AC3E}">
        <p14:creationId xmlns:p14="http://schemas.microsoft.com/office/powerpoint/2010/main" val="265193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~65% are virally suppressed</a:t>
            </a:r>
          </a:p>
          <a:p>
            <a:endParaRPr lang="en-US" dirty="0"/>
          </a:p>
        </p:txBody>
      </p:sp>
      <p:sp>
        <p:nvSpPr>
          <p:cNvPr id="4" name="Slide Number Placeholder 3"/>
          <p:cNvSpPr>
            <a:spLocks noGrp="1"/>
          </p:cNvSpPr>
          <p:nvPr>
            <p:ph type="sldNum" sz="quarter" idx="5"/>
          </p:nvPr>
        </p:nvSpPr>
        <p:spPr/>
        <p:txBody>
          <a:bodyPr/>
          <a:lstStyle/>
          <a:p>
            <a:fld id="{4780F965-B135-3342-BA96-0B7236DB2D4C}" type="slidenum">
              <a:rPr lang="en-US" smtClean="0"/>
              <a:t>4</a:t>
            </a:fld>
            <a:endParaRPr lang="en-US"/>
          </a:p>
        </p:txBody>
      </p:sp>
    </p:spTree>
    <p:extLst>
      <p:ext uri="{BB962C8B-B14F-4D97-AF65-F5344CB8AC3E}">
        <p14:creationId xmlns:p14="http://schemas.microsoft.com/office/powerpoint/2010/main" val="315786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increase in PrEP since announcement of </a:t>
            </a:r>
            <a:r>
              <a:rPr lang="en-US" i="1" dirty="0"/>
              <a:t>Ending the HIV Epidemic in the U.S. </a:t>
            </a:r>
            <a:r>
              <a:rPr lang="en-US" dirty="0"/>
              <a:t>(EHE) initiative. 1.2 million Americans could benefit from </a:t>
            </a:r>
            <a:r>
              <a:rPr lang="en-US" dirty="0" err="1"/>
              <a:t>PrEP.</a:t>
            </a:r>
            <a:endParaRPr lang="en-US" dirty="0"/>
          </a:p>
        </p:txBody>
      </p:sp>
      <p:sp>
        <p:nvSpPr>
          <p:cNvPr id="4" name="Slide Number Placeholder 3"/>
          <p:cNvSpPr>
            <a:spLocks noGrp="1"/>
          </p:cNvSpPr>
          <p:nvPr>
            <p:ph type="sldNum" sz="quarter" idx="5"/>
          </p:nvPr>
        </p:nvSpPr>
        <p:spPr/>
        <p:txBody>
          <a:bodyPr/>
          <a:lstStyle/>
          <a:p>
            <a:fld id="{4780F965-B135-3342-BA96-0B7236DB2D4C}" type="slidenum">
              <a:rPr lang="en-US" smtClean="0"/>
              <a:t>5</a:t>
            </a:fld>
            <a:endParaRPr lang="en-US"/>
          </a:p>
        </p:txBody>
      </p:sp>
    </p:spTree>
    <p:extLst>
      <p:ext uri="{BB962C8B-B14F-4D97-AF65-F5344CB8AC3E}">
        <p14:creationId xmlns:p14="http://schemas.microsoft.com/office/powerpoint/2010/main" val="214655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examples include </a:t>
            </a:r>
            <a:r>
              <a:rPr lang="en-US" sz="1200" i="0" u="none" strike="noStrike" dirty="0">
                <a:solidFill>
                  <a:srgbClr val="000000"/>
                </a:solidFill>
                <a:effectLst/>
                <a:latin typeface="Arial" panose="020B0604020202020204" pitchFamily="34" charset="0"/>
                <a:cs typeface="Arial" panose="020B0604020202020204" pitchFamily="34" charset="0"/>
              </a:rPr>
              <a:t>HIV reacti</a:t>
            </a:r>
            <a:r>
              <a:rPr lang="en-US" sz="1200" dirty="0">
                <a:solidFill>
                  <a:srgbClr val="000000"/>
                </a:solidFill>
                <a:latin typeface="Arial" panose="020B0604020202020204" pitchFamily="34" charset="0"/>
                <a:cs typeface="Arial" panose="020B0604020202020204" pitchFamily="34" charset="0"/>
              </a:rPr>
              <a:t>ve/positive/indeterminate results, concerns for acute HIV infection, reactive/positive/indeterminate results for STIs</a:t>
            </a:r>
            <a:endParaRPr lang="en-US" dirty="0"/>
          </a:p>
        </p:txBody>
      </p:sp>
      <p:sp>
        <p:nvSpPr>
          <p:cNvPr id="4" name="Slide Number Placeholder 3"/>
          <p:cNvSpPr>
            <a:spLocks noGrp="1"/>
          </p:cNvSpPr>
          <p:nvPr>
            <p:ph type="sldNum" sz="quarter" idx="5"/>
          </p:nvPr>
        </p:nvSpPr>
        <p:spPr/>
        <p:txBody>
          <a:bodyPr/>
          <a:lstStyle/>
          <a:p>
            <a:fld id="{4780F965-B135-3342-BA96-0B7236DB2D4C}" type="slidenum">
              <a:rPr lang="en-US" smtClean="0"/>
              <a:t>8</a:t>
            </a:fld>
            <a:endParaRPr lang="en-US"/>
          </a:p>
        </p:txBody>
      </p:sp>
    </p:spTree>
    <p:extLst>
      <p:ext uri="{BB962C8B-B14F-4D97-AF65-F5344CB8AC3E}">
        <p14:creationId xmlns:p14="http://schemas.microsoft.com/office/powerpoint/2010/main" val="149022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Barriers for protocol implementation in Virginia is unclear, but likely related to reported barriers in other states</a:t>
            </a:r>
          </a:p>
        </p:txBody>
      </p:sp>
      <p:sp>
        <p:nvSpPr>
          <p:cNvPr id="4" name="Slide Number Placeholder 3"/>
          <p:cNvSpPr>
            <a:spLocks noGrp="1"/>
          </p:cNvSpPr>
          <p:nvPr>
            <p:ph type="sldNum" sz="quarter" idx="5"/>
          </p:nvPr>
        </p:nvSpPr>
        <p:spPr/>
        <p:txBody>
          <a:bodyPr/>
          <a:lstStyle/>
          <a:p>
            <a:fld id="{4780F965-B135-3342-BA96-0B7236DB2D4C}" type="slidenum">
              <a:rPr lang="en-US" smtClean="0"/>
              <a:t>9</a:t>
            </a:fld>
            <a:endParaRPr lang="en-US"/>
          </a:p>
        </p:txBody>
      </p:sp>
    </p:spTree>
    <p:extLst>
      <p:ext uri="{BB962C8B-B14F-4D97-AF65-F5344CB8AC3E}">
        <p14:creationId xmlns:p14="http://schemas.microsoft.com/office/powerpoint/2010/main" val="91567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E6952-D054-DB27-1CD6-138CCFFE1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82DF8-B457-0E01-CC51-A856EDEFA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A997A-0B23-3A92-A95E-2F8F0B17BE66}"/>
              </a:ext>
            </a:extLst>
          </p:cNvPr>
          <p:cNvSpPr>
            <a:spLocks noGrp="1"/>
          </p:cNvSpPr>
          <p:nvPr>
            <p:ph type="body" idx="1"/>
          </p:nvPr>
        </p:nvSpPr>
        <p:spPr/>
        <p:txBody>
          <a:bodyPr/>
          <a:lstStyle/>
          <a:p>
            <a:r>
              <a:rPr lang="en-US" dirty="0"/>
              <a:t>Barriers for protocol implementation in Virginia is unclear, but likely related to reported barriers in other states</a:t>
            </a:r>
          </a:p>
        </p:txBody>
      </p:sp>
      <p:sp>
        <p:nvSpPr>
          <p:cNvPr id="4" name="Slide Number Placeholder 3">
            <a:extLst>
              <a:ext uri="{FF2B5EF4-FFF2-40B4-BE49-F238E27FC236}">
                <a16:creationId xmlns:a16="http://schemas.microsoft.com/office/drawing/2014/main" id="{6C959D6B-BA9A-0BF0-B5DF-5F9672A7C6E0}"/>
              </a:ext>
            </a:extLst>
          </p:cNvPr>
          <p:cNvSpPr>
            <a:spLocks noGrp="1"/>
          </p:cNvSpPr>
          <p:nvPr>
            <p:ph type="sldNum" sz="quarter" idx="5"/>
          </p:nvPr>
        </p:nvSpPr>
        <p:spPr/>
        <p:txBody>
          <a:bodyPr/>
          <a:lstStyle/>
          <a:p>
            <a:fld id="{4780F965-B135-3342-BA96-0B7236DB2D4C}" type="slidenum">
              <a:rPr lang="en-US" smtClean="0"/>
              <a:t>10</a:t>
            </a:fld>
            <a:endParaRPr lang="en-US"/>
          </a:p>
        </p:txBody>
      </p:sp>
    </p:spTree>
    <p:extLst>
      <p:ext uri="{BB962C8B-B14F-4D97-AF65-F5344CB8AC3E}">
        <p14:creationId xmlns:p14="http://schemas.microsoft.com/office/powerpoint/2010/main" val="203755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demand dosing is off label and not recommend by the CDC. May be considered for cisgender males of any sexual orientation</a:t>
            </a:r>
            <a:r>
              <a:rPr lang="en-US" dirty="0">
                <a:latin typeface="Arial" panose="020B0604020202020204" pitchFamily="34" charset="0"/>
                <a:cs typeface="Arial" panose="020B0604020202020204" pitchFamily="34" charset="0"/>
              </a:rPr>
              <a:t> who have</a:t>
            </a:r>
            <a:r>
              <a:rPr lang="en-US" sz="1200" dirty="0">
                <a:latin typeface="Arial" panose="020B0604020202020204" pitchFamily="34" charset="0"/>
                <a:cs typeface="Arial" panose="020B0604020202020204" pitchFamily="34" charset="0"/>
              </a:rPr>
              <a:t> sex infrequently. Dosing: </a:t>
            </a:r>
            <a:r>
              <a:rPr lang="en-US" sz="1200" b="0" i="0" u="none" strike="noStrike" dirty="0">
                <a:solidFill>
                  <a:srgbClr val="000000"/>
                </a:solidFill>
                <a:effectLst/>
                <a:latin typeface="Arial" panose="020B0604020202020204" pitchFamily="34" charset="0"/>
                <a:cs typeface="Arial" panose="020B0604020202020204" pitchFamily="34" charset="0"/>
              </a:rPr>
              <a:t>2-24 hours prior to sexual activity, 1 tablet every 24 hours x2</a:t>
            </a:r>
            <a:r>
              <a:rPr lang="en-US" sz="1200" dirty="0">
                <a:latin typeface="Arial" panose="020B0604020202020204" pitchFamily="34" charset="0"/>
                <a:cs typeface="Arial" panose="020B0604020202020204" pitchFamily="34" charset="0"/>
              </a:rPr>
              <a:t> 2 tablets </a:t>
            </a:r>
          </a:p>
        </p:txBody>
      </p:sp>
      <p:sp>
        <p:nvSpPr>
          <p:cNvPr id="4" name="Slide Number Placeholder 3"/>
          <p:cNvSpPr>
            <a:spLocks noGrp="1"/>
          </p:cNvSpPr>
          <p:nvPr>
            <p:ph type="sldNum" sz="quarter" idx="5"/>
          </p:nvPr>
        </p:nvSpPr>
        <p:spPr/>
        <p:txBody>
          <a:bodyPr/>
          <a:lstStyle/>
          <a:p>
            <a:fld id="{4780F965-B135-3342-BA96-0B7236DB2D4C}" type="slidenum">
              <a:rPr lang="en-US" smtClean="0"/>
              <a:t>12</a:t>
            </a:fld>
            <a:endParaRPr lang="en-US"/>
          </a:p>
        </p:txBody>
      </p:sp>
    </p:spTree>
    <p:extLst>
      <p:ext uri="{BB962C8B-B14F-4D97-AF65-F5344CB8AC3E}">
        <p14:creationId xmlns:p14="http://schemas.microsoft.com/office/powerpoint/2010/main" val="3380793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0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664-612E-6247-A4B9-86684861D0FD}"/>
              </a:ext>
            </a:extLst>
          </p:cNvPr>
          <p:cNvSpPr>
            <a:spLocks noGrp="1"/>
          </p:cNvSpPr>
          <p:nvPr>
            <p:ph type="title"/>
          </p:nvPr>
        </p:nvSpPr>
        <p:spPr>
          <a:xfrm>
            <a:off x="839788"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A490F316-0459-B942-9C1D-41A1067739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2AAD78-D3D0-054E-AED2-40C4FA493C2D}"/>
              </a:ext>
            </a:extLst>
          </p:cNvPr>
          <p:cNvSpPr>
            <a:spLocks noGrp="1"/>
          </p:cNvSpPr>
          <p:nvPr>
            <p:ph sz="half" idx="2"/>
          </p:nvPr>
        </p:nvSpPr>
        <p:spPr>
          <a:xfrm>
            <a:off x="839788" y="2505075"/>
            <a:ext cx="5157787"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F7CB7E-431E-A044-BDBB-28E190D9C1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FF3828C-7E9A-7E42-8518-D104A4DF46CA}"/>
              </a:ext>
            </a:extLst>
          </p:cNvPr>
          <p:cNvSpPr>
            <a:spLocks noGrp="1"/>
          </p:cNvSpPr>
          <p:nvPr>
            <p:ph sz="quarter" idx="4"/>
          </p:nvPr>
        </p:nvSpPr>
        <p:spPr>
          <a:xfrm>
            <a:off x="6172200" y="2505075"/>
            <a:ext cx="5183188"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4C8462-5D10-EE4D-B93C-0037E3E401E1}"/>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8" name="Footer Placeholder 7">
            <a:extLst>
              <a:ext uri="{FF2B5EF4-FFF2-40B4-BE49-F238E27FC236}">
                <a16:creationId xmlns:a16="http://schemas.microsoft.com/office/drawing/2014/main" id="{D8912047-41F3-0441-A906-37FCD415338C}"/>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9" name="Slide Number Placeholder 8">
            <a:extLst>
              <a:ext uri="{FF2B5EF4-FFF2-40B4-BE49-F238E27FC236}">
                <a16:creationId xmlns:a16="http://schemas.microsoft.com/office/drawing/2014/main" id="{EE9265B3-F9DC-6043-B6CC-B8A763A3E5D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96739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AD1-C5CD-4A4B-8071-B3785C641DCD}"/>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Date Placeholder 2">
            <a:extLst>
              <a:ext uri="{FF2B5EF4-FFF2-40B4-BE49-F238E27FC236}">
                <a16:creationId xmlns:a16="http://schemas.microsoft.com/office/drawing/2014/main" id="{6291F9E6-8982-5548-8460-7637CDD557D3}"/>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4" name="Footer Placeholder 3">
            <a:extLst>
              <a:ext uri="{FF2B5EF4-FFF2-40B4-BE49-F238E27FC236}">
                <a16:creationId xmlns:a16="http://schemas.microsoft.com/office/drawing/2014/main" id="{A9DFFE8C-4A97-D648-8D04-058C93DEB750}"/>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5" name="Slide Number Placeholder 4">
            <a:extLst>
              <a:ext uri="{FF2B5EF4-FFF2-40B4-BE49-F238E27FC236}">
                <a16:creationId xmlns:a16="http://schemas.microsoft.com/office/drawing/2014/main" id="{9D28B0DF-B188-F549-B241-826A2647AE06}"/>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38483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545F7-6FA4-0044-B0EC-7B363AFAC4F5}"/>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3" name="Footer Placeholder 2">
            <a:extLst>
              <a:ext uri="{FF2B5EF4-FFF2-40B4-BE49-F238E27FC236}">
                <a16:creationId xmlns:a16="http://schemas.microsoft.com/office/drawing/2014/main" id="{F1AEEADC-7BC7-5B43-B544-25C2104630C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4" name="Slide Number Placeholder 3">
            <a:extLst>
              <a:ext uri="{FF2B5EF4-FFF2-40B4-BE49-F238E27FC236}">
                <a16:creationId xmlns:a16="http://schemas.microsoft.com/office/drawing/2014/main" id="{1D54E043-E1CE-F242-A60F-8EB10EB5952B}"/>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66721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61F0-3038-154B-B1A2-1D66B6658CDE}"/>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AA0A5970-7958-D244-A88C-F637866D25A3}"/>
              </a:ext>
            </a:extLst>
          </p:cNvPr>
          <p:cNvSpPr>
            <a:spLocks noGrp="1"/>
          </p:cNvSpPr>
          <p:nvPr>
            <p:ph idx="1"/>
          </p:nvPr>
        </p:nvSpPr>
        <p:spPr>
          <a:xfrm>
            <a:off x="5183188" y="987425"/>
            <a:ext cx="6172200" cy="4873625"/>
          </a:xfrm>
          <a:prstGeom prst="rect">
            <a:avLst/>
          </a:prstGeo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7772357-C390-3B45-B7BB-10E37411D1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7E62BF09-9EDB-3B48-A4D7-26CFFEF87FA8}"/>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55F0EBF6-3649-8D43-9222-2A57A8C6B4D1}"/>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00AFEE86-2543-8C42-928C-2DC84CE0689F}"/>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390343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3E9-3E0E-614B-8F89-B6049F392CE8}"/>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Picture Placeholder 2">
            <a:extLst>
              <a:ext uri="{FF2B5EF4-FFF2-40B4-BE49-F238E27FC236}">
                <a16:creationId xmlns:a16="http://schemas.microsoft.com/office/drawing/2014/main" id="{711388BB-8EE3-284C-8819-982AB840811F}"/>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B64224-92A1-2B4D-8091-730373AA8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AB35A57-1D86-DC44-AA53-569C4EE7925E}"/>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334AC5D5-BB64-C946-84D6-F0ED45C6D303}"/>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80EC6F06-7B2A-B749-BCAE-1BD4C1A5F386}"/>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027593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FCA8-459D-0A47-AA70-8C5D6CB6B045}"/>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5DD9F0-0221-A24A-9287-2CC910F212B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134B09-076F-0E47-B7AB-4DC41BC5C7DC}"/>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1CF7E8FF-E8DF-C043-A29D-F7B35A467625}"/>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68587DF-028B-F641-9349-50F9A326D458}"/>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524811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F61F4-3E60-0B4A-9EB9-4D7C45808FEF}"/>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B575AE5-306F-E141-A205-F7677A4C67E1}"/>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D27605-01F8-9845-B093-0E82E08AAD97}"/>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4C930570-32B8-9345-8405-E3D12FE1E04D}"/>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9121E83D-0D3D-0E46-9F08-7CE4BC776A4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703435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82218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81959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15376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latin typeface="Arial Regular"/>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70640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676741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991001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201680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643678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397072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950386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514474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97023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57015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44857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latin typeface="Arial Regular"/>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9FC1B32-B65B-3449-85BB-462CC586036D}"/>
              </a:ext>
            </a:extLst>
          </p:cNvPr>
          <p:cNvSpPr>
            <a:spLocks noGrp="1"/>
          </p:cNvSpPr>
          <p:nvPr>
            <p:ph type="dt" sz="half" idx="10"/>
          </p:nvPr>
        </p:nvSpPr>
        <p:spPr>
          <a:xfrm>
            <a:off x="827690" y="6364452"/>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33A14165-D12A-4544-9EC4-57966772F58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2AD1841-0E17-E542-A5BE-4A184254C919}"/>
              </a:ext>
            </a:extLst>
          </p:cNvPr>
          <p:cNvSpPr>
            <a:spLocks noGrp="1"/>
          </p:cNvSpPr>
          <p:nvPr>
            <p:ph type="sldNum" sz="quarter" idx="12"/>
          </p:nvPr>
        </p:nvSpPr>
        <p:spPr>
          <a:xfrm>
            <a:off x="8610600"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121771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742252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9FC1B32-B65B-3449-85BB-462CC586036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33A14165-D12A-4544-9EC4-57966772F58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2AD1841-0E17-E542-A5BE-4A184254C91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840656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E31-17B6-D649-80D7-5C8A532040F6}"/>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04935AED-A862-414E-A6E6-1526E3ACAA6B}"/>
              </a:ext>
            </a:extLst>
          </p:cNvPr>
          <p:cNvSpPr>
            <a:spLocks noGrp="1"/>
          </p:cNvSpPr>
          <p:nvPr>
            <p:ph idx="1"/>
          </p:nvPr>
        </p:nvSpPr>
        <p:spPr>
          <a:xfrm>
            <a:off x="838200" y="1825625"/>
            <a:ext cx="10515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3C4DA4-671D-F64F-B95B-7D3DC19893B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9B100889-3895-3A43-97F7-0F7104A547CA}"/>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18A476B7-2CEC-0646-902F-EDF26F25687A}"/>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22125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0564-5D30-D04F-B57B-E1501950C332}"/>
              </a:ext>
            </a:extLst>
          </p:cNvPr>
          <p:cNvSpPr>
            <a:spLocks noGrp="1"/>
          </p:cNvSpPr>
          <p:nvPr>
            <p:ph type="title"/>
          </p:nvPr>
        </p:nvSpPr>
        <p:spPr>
          <a:xfrm>
            <a:off x="831850" y="1709738"/>
            <a:ext cx="10515600" cy="2852737"/>
          </a:xfrm>
          <a:prstGeom prst="rect">
            <a:avLst/>
          </a:prstGeom>
        </p:spPr>
        <p:txBody>
          <a:bodyPr anchor="b"/>
          <a:lstStyle>
            <a:lvl1pPr>
              <a:defRPr sz="6000"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8D5AD75A-E6CA-1446-BEF6-3703F38E1C5D}"/>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Arial Regula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E920C9-7BFA-874C-BA0A-45EE852926BA}"/>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F64F03B8-DA84-1347-A9B6-0C11AB83565B}"/>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CC059D49-791F-3747-8249-F0BB7C86339B}"/>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184930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E70-6797-6948-B69B-B36815662830}"/>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F8AA2-5AFE-F34A-BB6B-ABD8817D7FEF}"/>
              </a:ext>
            </a:extLst>
          </p:cNvPr>
          <p:cNvSpPr>
            <a:spLocks noGrp="1"/>
          </p:cNvSpPr>
          <p:nvPr>
            <p:ph sz="half" idx="1"/>
          </p:nvPr>
        </p:nvSpPr>
        <p:spPr>
          <a:xfrm>
            <a:off x="838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7F60A2-717B-0F41-8815-481A1A8A8BAA}"/>
              </a:ext>
            </a:extLst>
          </p:cNvPr>
          <p:cNvSpPr>
            <a:spLocks noGrp="1"/>
          </p:cNvSpPr>
          <p:nvPr>
            <p:ph sz="half" idx="2"/>
          </p:nvPr>
        </p:nvSpPr>
        <p:spPr>
          <a:xfrm>
            <a:off x="6172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C6A8C7-4513-E54D-99C8-B3578D282C14}"/>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C7D634D5-855D-5646-8044-B2707466F977}"/>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3311E269-3E8B-6B40-B8E7-BFE8F7175853}"/>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417470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664-612E-6247-A4B9-86684861D0FD}"/>
              </a:ext>
            </a:extLst>
          </p:cNvPr>
          <p:cNvSpPr>
            <a:spLocks noGrp="1"/>
          </p:cNvSpPr>
          <p:nvPr>
            <p:ph type="title"/>
          </p:nvPr>
        </p:nvSpPr>
        <p:spPr>
          <a:xfrm>
            <a:off x="839788"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A490F316-0459-B942-9C1D-41A1067739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2AAD78-D3D0-054E-AED2-40C4FA493C2D}"/>
              </a:ext>
            </a:extLst>
          </p:cNvPr>
          <p:cNvSpPr>
            <a:spLocks noGrp="1"/>
          </p:cNvSpPr>
          <p:nvPr>
            <p:ph sz="half" idx="2"/>
          </p:nvPr>
        </p:nvSpPr>
        <p:spPr>
          <a:xfrm>
            <a:off x="839788" y="2505075"/>
            <a:ext cx="5157787"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F7CB7E-431E-A044-BDBB-28E190D9C1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FF3828C-7E9A-7E42-8518-D104A4DF46CA}"/>
              </a:ext>
            </a:extLst>
          </p:cNvPr>
          <p:cNvSpPr>
            <a:spLocks noGrp="1"/>
          </p:cNvSpPr>
          <p:nvPr>
            <p:ph sz="quarter" idx="4"/>
          </p:nvPr>
        </p:nvSpPr>
        <p:spPr>
          <a:xfrm>
            <a:off x="6172200" y="2505075"/>
            <a:ext cx="5183188"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4C8462-5D10-EE4D-B93C-0037E3E401E1}"/>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8" name="Footer Placeholder 7">
            <a:extLst>
              <a:ext uri="{FF2B5EF4-FFF2-40B4-BE49-F238E27FC236}">
                <a16:creationId xmlns:a16="http://schemas.microsoft.com/office/drawing/2014/main" id="{D8912047-41F3-0441-A906-37FCD415338C}"/>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9" name="Slide Number Placeholder 8">
            <a:extLst>
              <a:ext uri="{FF2B5EF4-FFF2-40B4-BE49-F238E27FC236}">
                <a16:creationId xmlns:a16="http://schemas.microsoft.com/office/drawing/2014/main" id="{EE9265B3-F9DC-6043-B6CC-B8A763A3E5D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02032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AD1-C5CD-4A4B-8071-B3785C641DCD}"/>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Date Placeholder 2">
            <a:extLst>
              <a:ext uri="{FF2B5EF4-FFF2-40B4-BE49-F238E27FC236}">
                <a16:creationId xmlns:a16="http://schemas.microsoft.com/office/drawing/2014/main" id="{6291F9E6-8982-5548-8460-7637CDD557D3}"/>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4" name="Footer Placeholder 3">
            <a:extLst>
              <a:ext uri="{FF2B5EF4-FFF2-40B4-BE49-F238E27FC236}">
                <a16:creationId xmlns:a16="http://schemas.microsoft.com/office/drawing/2014/main" id="{A9DFFE8C-4A97-D648-8D04-058C93DEB750}"/>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5" name="Slide Number Placeholder 4">
            <a:extLst>
              <a:ext uri="{FF2B5EF4-FFF2-40B4-BE49-F238E27FC236}">
                <a16:creationId xmlns:a16="http://schemas.microsoft.com/office/drawing/2014/main" id="{9D28B0DF-B188-F549-B241-826A2647AE06}"/>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245108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545F7-6FA4-0044-B0EC-7B363AFAC4F5}"/>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3" name="Footer Placeholder 2">
            <a:extLst>
              <a:ext uri="{FF2B5EF4-FFF2-40B4-BE49-F238E27FC236}">
                <a16:creationId xmlns:a16="http://schemas.microsoft.com/office/drawing/2014/main" id="{F1AEEADC-7BC7-5B43-B544-25C2104630C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4" name="Slide Number Placeholder 3">
            <a:extLst>
              <a:ext uri="{FF2B5EF4-FFF2-40B4-BE49-F238E27FC236}">
                <a16:creationId xmlns:a16="http://schemas.microsoft.com/office/drawing/2014/main" id="{1D54E043-E1CE-F242-A60F-8EB10EB5952B}"/>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789068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61F0-3038-154B-B1A2-1D66B6658CDE}"/>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AA0A5970-7958-D244-A88C-F637866D25A3}"/>
              </a:ext>
            </a:extLst>
          </p:cNvPr>
          <p:cNvSpPr>
            <a:spLocks noGrp="1"/>
          </p:cNvSpPr>
          <p:nvPr>
            <p:ph idx="1"/>
          </p:nvPr>
        </p:nvSpPr>
        <p:spPr>
          <a:xfrm>
            <a:off x="5183188" y="987425"/>
            <a:ext cx="6172200" cy="4873625"/>
          </a:xfrm>
          <a:prstGeom prst="rect">
            <a:avLst/>
          </a:prstGeo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7772357-C390-3B45-B7BB-10E37411D1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7E62BF09-9EDB-3B48-A4D7-26CFFEF87FA8}"/>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55F0EBF6-3649-8D43-9222-2A57A8C6B4D1}"/>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00AFEE86-2543-8C42-928C-2DC84CE0689F}"/>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55882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3E9-3E0E-614B-8F89-B6049F392CE8}"/>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Picture Placeholder 2">
            <a:extLst>
              <a:ext uri="{FF2B5EF4-FFF2-40B4-BE49-F238E27FC236}">
                <a16:creationId xmlns:a16="http://schemas.microsoft.com/office/drawing/2014/main" id="{711388BB-8EE3-284C-8819-982AB840811F}"/>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B64224-92A1-2B4D-8091-730373AA8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AB35A57-1D86-DC44-AA53-569C4EE7925E}"/>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334AC5D5-BB64-C946-84D6-F0ED45C6D303}"/>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80EC6F06-7B2A-B749-BCAE-1BD4C1A5F386}"/>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31313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FC1B32-B65B-3449-85BB-462CC586036D}"/>
              </a:ext>
            </a:extLst>
          </p:cNvPr>
          <p:cNvSpPr>
            <a:spLocks noGrp="1"/>
          </p:cNvSpPr>
          <p:nvPr>
            <p:ph type="dt" sz="half" idx="10"/>
          </p:nvPr>
        </p:nvSpPr>
        <p:spPr>
          <a:xfrm>
            <a:off x="827690" y="6364452"/>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33A14165-D12A-4544-9EC4-57966772F58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2AD1841-0E17-E542-A5BE-4A184254C919}"/>
              </a:ext>
            </a:extLst>
          </p:cNvPr>
          <p:cNvSpPr>
            <a:spLocks noGrp="1"/>
          </p:cNvSpPr>
          <p:nvPr>
            <p:ph type="sldNum" sz="quarter" idx="12"/>
          </p:nvPr>
        </p:nvSpPr>
        <p:spPr>
          <a:xfrm>
            <a:off x="8610600"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69157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FCA8-459D-0A47-AA70-8C5D6CB6B045}"/>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5DD9F0-0221-A24A-9287-2CC910F212B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134B09-076F-0E47-B7AB-4DC41BC5C7DC}"/>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1CF7E8FF-E8DF-C043-A29D-F7B35A467625}"/>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68587DF-028B-F641-9349-50F9A326D458}"/>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249173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F61F4-3E60-0B4A-9EB9-4D7C45808FEF}"/>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B575AE5-306F-E141-A205-F7677A4C67E1}"/>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D27605-01F8-9845-B093-0E82E08AAD97}"/>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4C930570-32B8-9345-8405-E3D12FE1E04D}"/>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9121E83D-0D3D-0E46-9F08-7CE4BC776A4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288458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solidFill>
                  <a:schemeClr val="bg1"/>
                </a:solidFill>
                <a:latin typeface="Arial Regular"/>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9FC1B32-B65B-3449-85BB-462CC586036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33A14165-D12A-4544-9EC4-57966772F58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2AD1841-0E17-E542-A5BE-4A184254C91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494572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E31-17B6-D649-80D7-5C8A532040F6}"/>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04935AED-A862-414E-A6E6-1526E3ACAA6B}"/>
              </a:ext>
            </a:extLst>
          </p:cNvPr>
          <p:cNvSpPr>
            <a:spLocks noGrp="1"/>
          </p:cNvSpPr>
          <p:nvPr>
            <p:ph idx="1"/>
          </p:nvPr>
        </p:nvSpPr>
        <p:spPr>
          <a:xfrm>
            <a:off x="838200" y="1825625"/>
            <a:ext cx="10515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3C4DA4-671D-F64F-B95B-7D3DC19893B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9B100889-3895-3A43-97F7-0F7104A547CA}"/>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18A476B7-2CEC-0646-902F-EDF26F25687A}"/>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007223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0564-5D30-D04F-B57B-E1501950C332}"/>
              </a:ext>
            </a:extLst>
          </p:cNvPr>
          <p:cNvSpPr>
            <a:spLocks noGrp="1"/>
          </p:cNvSpPr>
          <p:nvPr>
            <p:ph type="title"/>
          </p:nvPr>
        </p:nvSpPr>
        <p:spPr>
          <a:xfrm>
            <a:off x="831850" y="1709738"/>
            <a:ext cx="10515600" cy="2852737"/>
          </a:xfrm>
          <a:prstGeom prst="rect">
            <a:avLst/>
          </a:prstGeom>
        </p:spPr>
        <p:txBody>
          <a:bodyPr anchor="b"/>
          <a:lstStyle>
            <a:lvl1pPr>
              <a:defRPr sz="6000"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8D5AD75A-E6CA-1446-BEF6-3703F38E1C5D}"/>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Arial Regula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E920C9-7BFA-874C-BA0A-45EE852926BA}"/>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F64F03B8-DA84-1347-A9B6-0C11AB83565B}"/>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CC059D49-791F-3747-8249-F0BB7C86339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84794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E70-6797-6948-B69B-B36815662830}"/>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F8AA2-5AFE-F34A-BB6B-ABD8817D7FEF}"/>
              </a:ext>
            </a:extLst>
          </p:cNvPr>
          <p:cNvSpPr>
            <a:spLocks noGrp="1"/>
          </p:cNvSpPr>
          <p:nvPr>
            <p:ph sz="half" idx="1"/>
          </p:nvPr>
        </p:nvSpPr>
        <p:spPr>
          <a:xfrm>
            <a:off x="838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7F60A2-717B-0F41-8815-481A1A8A8BAA}"/>
              </a:ext>
            </a:extLst>
          </p:cNvPr>
          <p:cNvSpPr>
            <a:spLocks noGrp="1"/>
          </p:cNvSpPr>
          <p:nvPr>
            <p:ph sz="half" idx="2"/>
          </p:nvPr>
        </p:nvSpPr>
        <p:spPr>
          <a:xfrm>
            <a:off x="6172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C6A8C7-4513-E54D-99C8-B3578D282C14}"/>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C7D634D5-855D-5646-8044-B2707466F977}"/>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3311E269-3E8B-6B40-B8E7-BFE8F7175853}"/>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91179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664-612E-6247-A4B9-86684861D0FD}"/>
              </a:ext>
            </a:extLst>
          </p:cNvPr>
          <p:cNvSpPr>
            <a:spLocks noGrp="1"/>
          </p:cNvSpPr>
          <p:nvPr>
            <p:ph type="title"/>
          </p:nvPr>
        </p:nvSpPr>
        <p:spPr>
          <a:xfrm>
            <a:off x="839788"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A490F316-0459-B942-9C1D-41A1067739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2AAD78-D3D0-054E-AED2-40C4FA493C2D}"/>
              </a:ext>
            </a:extLst>
          </p:cNvPr>
          <p:cNvSpPr>
            <a:spLocks noGrp="1"/>
          </p:cNvSpPr>
          <p:nvPr>
            <p:ph sz="half" idx="2"/>
          </p:nvPr>
        </p:nvSpPr>
        <p:spPr>
          <a:xfrm>
            <a:off x="839788" y="2505075"/>
            <a:ext cx="5157787"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F7CB7E-431E-A044-BDBB-28E190D9C1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FF3828C-7E9A-7E42-8518-D104A4DF46CA}"/>
              </a:ext>
            </a:extLst>
          </p:cNvPr>
          <p:cNvSpPr>
            <a:spLocks noGrp="1"/>
          </p:cNvSpPr>
          <p:nvPr>
            <p:ph sz="quarter" idx="4"/>
          </p:nvPr>
        </p:nvSpPr>
        <p:spPr>
          <a:xfrm>
            <a:off x="6172200" y="2505075"/>
            <a:ext cx="5183188"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4C8462-5D10-EE4D-B93C-0037E3E401E1}"/>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8" name="Footer Placeholder 7">
            <a:extLst>
              <a:ext uri="{FF2B5EF4-FFF2-40B4-BE49-F238E27FC236}">
                <a16:creationId xmlns:a16="http://schemas.microsoft.com/office/drawing/2014/main" id="{D8912047-41F3-0441-A906-37FCD415338C}"/>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9" name="Slide Number Placeholder 8">
            <a:extLst>
              <a:ext uri="{FF2B5EF4-FFF2-40B4-BE49-F238E27FC236}">
                <a16:creationId xmlns:a16="http://schemas.microsoft.com/office/drawing/2014/main" id="{EE9265B3-F9DC-6043-B6CC-B8A763A3E5D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477638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AD1-C5CD-4A4B-8071-B3785C641DCD}"/>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Date Placeholder 2">
            <a:extLst>
              <a:ext uri="{FF2B5EF4-FFF2-40B4-BE49-F238E27FC236}">
                <a16:creationId xmlns:a16="http://schemas.microsoft.com/office/drawing/2014/main" id="{6291F9E6-8982-5548-8460-7637CDD557D3}"/>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4" name="Footer Placeholder 3">
            <a:extLst>
              <a:ext uri="{FF2B5EF4-FFF2-40B4-BE49-F238E27FC236}">
                <a16:creationId xmlns:a16="http://schemas.microsoft.com/office/drawing/2014/main" id="{A9DFFE8C-4A97-D648-8D04-058C93DEB750}"/>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5" name="Slide Number Placeholder 4">
            <a:extLst>
              <a:ext uri="{FF2B5EF4-FFF2-40B4-BE49-F238E27FC236}">
                <a16:creationId xmlns:a16="http://schemas.microsoft.com/office/drawing/2014/main" id="{9D28B0DF-B188-F549-B241-826A2647AE0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670543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545F7-6FA4-0044-B0EC-7B363AFAC4F5}"/>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3" name="Footer Placeholder 2">
            <a:extLst>
              <a:ext uri="{FF2B5EF4-FFF2-40B4-BE49-F238E27FC236}">
                <a16:creationId xmlns:a16="http://schemas.microsoft.com/office/drawing/2014/main" id="{F1AEEADC-7BC7-5B43-B544-25C2104630C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4" name="Slide Number Placeholder 3">
            <a:extLst>
              <a:ext uri="{FF2B5EF4-FFF2-40B4-BE49-F238E27FC236}">
                <a16:creationId xmlns:a16="http://schemas.microsoft.com/office/drawing/2014/main" id="{1D54E043-E1CE-F242-A60F-8EB10EB5952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581087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61F0-3038-154B-B1A2-1D66B6658CDE}"/>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AA0A5970-7958-D244-A88C-F637866D25A3}"/>
              </a:ext>
            </a:extLst>
          </p:cNvPr>
          <p:cNvSpPr>
            <a:spLocks noGrp="1"/>
          </p:cNvSpPr>
          <p:nvPr>
            <p:ph idx="1"/>
          </p:nvPr>
        </p:nvSpPr>
        <p:spPr>
          <a:xfrm>
            <a:off x="5183188" y="987425"/>
            <a:ext cx="6172200" cy="4873625"/>
          </a:xfrm>
          <a:prstGeom prst="rect">
            <a:avLst/>
          </a:prstGeo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7772357-C390-3B45-B7BB-10E37411D1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7E62BF09-9EDB-3B48-A4D7-26CFFEF87FA8}"/>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55F0EBF6-3649-8D43-9222-2A57A8C6B4D1}"/>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00AFEE86-2543-8C42-928C-2DC84CE0689F}"/>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95846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274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3E9-3E0E-614B-8F89-B6049F392CE8}"/>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Picture Placeholder 2">
            <a:extLst>
              <a:ext uri="{FF2B5EF4-FFF2-40B4-BE49-F238E27FC236}">
                <a16:creationId xmlns:a16="http://schemas.microsoft.com/office/drawing/2014/main" id="{711388BB-8EE3-284C-8819-982AB840811F}"/>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B64224-92A1-2B4D-8091-730373AA8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AB35A57-1D86-DC44-AA53-569C4EE7925E}"/>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334AC5D5-BB64-C946-84D6-F0ED45C6D303}"/>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80EC6F06-7B2A-B749-BCAE-1BD4C1A5F38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459995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FCA8-459D-0A47-AA70-8C5D6CB6B045}"/>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5DD9F0-0221-A24A-9287-2CC910F212B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134B09-076F-0E47-B7AB-4DC41BC5C7DC}"/>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1CF7E8FF-E8DF-C043-A29D-F7B35A467625}"/>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68587DF-028B-F641-9349-50F9A326D458}"/>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4787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F61F4-3E60-0B4A-9EB9-4D7C45808FEF}"/>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B575AE5-306F-E141-A205-F7677A4C67E1}"/>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D27605-01F8-9845-B093-0E82E08AAD97}"/>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4C930570-32B8-9345-8405-E3D12FE1E04D}"/>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9121E83D-0D3D-0E46-9F08-7CE4BC776A4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173805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solidFill>
                  <a:schemeClr val="bg1"/>
                </a:solidFill>
                <a:latin typeface="Arial Regular"/>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9FC1B32-B65B-3449-85BB-462CC586036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33A14165-D12A-4544-9EC4-57966772F58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2AD1841-0E17-E542-A5BE-4A184254C91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934685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E31-17B6-D649-80D7-5C8A532040F6}"/>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04935AED-A862-414E-A6E6-1526E3ACAA6B}"/>
              </a:ext>
            </a:extLst>
          </p:cNvPr>
          <p:cNvSpPr>
            <a:spLocks noGrp="1"/>
          </p:cNvSpPr>
          <p:nvPr>
            <p:ph idx="1"/>
          </p:nvPr>
        </p:nvSpPr>
        <p:spPr>
          <a:xfrm>
            <a:off x="838200" y="1825625"/>
            <a:ext cx="10515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3C4DA4-671D-F64F-B95B-7D3DC19893B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9B100889-3895-3A43-97F7-0F7104A547CA}"/>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18A476B7-2CEC-0646-902F-EDF26F25687A}"/>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094878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0564-5D30-D04F-B57B-E1501950C332}"/>
              </a:ext>
            </a:extLst>
          </p:cNvPr>
          <p:cNvSpPr>
            <a:spLocks noGrp="1"/>
          </p:cNvSpPr>
          <p:nvPr>
            <p:ph type="title"/>
          </p:nvPr>
        </p:nvSpPr>
        <p:spPr>
          <a:xfrm>
            <a:off x="831850" y="1709738"/>
            <a:ext cx="10515600" cy="2852737"/>
          </a:xfrm>
          <a:prstGeom prst="rect">
            <a:avLst/>
          </a:prstGeom>
        </p:spPr>
        <p:txBody>
          <a:bodyPr anchor="b"/>
          <a:lstStyle>
            <a:lvl1pPr>
              <a:defRPr sz="6000"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8D5AD75A-E6CA-1446-BEF6-3703F38E1C5D}"/>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Arial Regula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E920C9-7BFA-874C-BA0A-45EE852926BA}"/>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F64F03B8-DA84-1347-A9B6-0C11AB83565B}"/>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CC059D49-791F-3747-8249-F0BB7C86339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642654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E70-6797-6948-B69B-B36815662830}"/>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F8AA2-5AFE-F34A-BB6B-ABD8817D7FEF}"/>
              </a:ext>
            </a:extLst>
          </p:cNvPr>
          <p:cNvSpPr>
            <a:spLocks noGrp="1"/>
          </p:cNvSpPr>
          <p:nvPr>
            <p:ph sz="half" idx="1"/>
          </p:nvPr>
        </p:nvSpPr>
        <p:spPr>
          <a:xfrm>
            <a:off x="838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7F60A2-717B-0F41-8815-481A1A8A8BAA}"/>
              </a:ext>
            </a:extLst>
          </p:cNvPr>
          <p:cNvSpPr>
            <a:spLocks noGrp="1"/>
          </p:cNvSpPr>
          <p:nvPr>
            <p:ph sz="half" idx="2"/>
          </p:nvPr>
        </p:nvSpPr>
        <p:spPr>
          <a:xfrm>
            <a:off x="6172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C6A8C7-4513-E54D-99C8-B3578D282C14}"/>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C7D634D5-855D-5646-8044-B2707466F977}"/>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3311E269-3E8B-6B40-B8E7-BFE8F7175853}"/>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530398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664-612E-6247-A4B9-86684861D0FD}"/>
              </a:ext>
            </a:extLst>
          </p:cNvPr>
          <p:cNvSpPr>
            <a:spLocks noGrp="1"/>
          </p:cNvSpPr>
          <p:nvPr>
            <p:ph type="title"/>
          </p:nvPr>
        </p:nvSpPr>
        <p:spPr>
          <a:xfrm>
            <a:off x="839788"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A490F316-0459-B942-9C1D-41A1067739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2AAD78-D3D0-054E-AED2-40C4FA493C2D}"/>
              </a:ext>
            </a:extLst>
          </p:cNvPr>
          <p:cNvSpPr>
            <a:spLocks noGrp="1"/>
          </p:cNvSpPr>
          <p:nvPr>
            <p:ph sz="half" idx="2"/>
          </p:nvPr>
        </p:nvSpPr>
        <p:spPr>
          <a:xfrm>
            <a:off x="839788" y="2505075"/>
            <a:ext cx="5157787"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F7CB7E-431E-A044-BDBB-28E190D9C1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FF3828C-7E9A-7E42-8518-D104A4DF46CA}"/>
              </a:ext>
            </a:extLst>
          </p:cNvPr>
          <p:cNvSpPr>
            <a:spLocks noGrp="1"/>
          </p:cNvSpPr>
          <p:nvPr>
            <p:ph sz="quarter" idx="4"/>
          </p:nvPr>
        </p:nvSpPr>
        <p:spPr>
          <a:xfrm>
            <a:off x="6172200" y="2505075"/>
            <a:ext cx="5183188"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4C8462-5D10-EE4D-B93C-0037E3E401E1}"/>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8" name="Footer Placeholder 7">
            <a:extLst>
              <a:ext uri="{FF2B5EF4-FFF2-40B4-BE49-F238E27FC236}">
                <a16:creationId xmlns:a16="http://schemas.microsoft.com/office/drawing/2014/main" id="{D8912047-41F3-0441-A906-37FCD415338C}"/>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9" name="Slide Number Placeholder 8">
            <a:extLst>
              <a:ext uri="{FF2B5EF4-FFF2-40B4-BE49-F238E27FC236}">
                <a16:creationId xmlns:a16="http://schemas.microsoft.com/office/drawing/2014/main" id="{EE9265B3-F9DC-6043-B6CC-B8A763A3E5D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1205186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AD1-C5CD-4A4B-8071-B3785C641DCD}"/>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Date Placeholder 2">
            <a:extLst>
              <a:ext uri="{FF2B5EF4-FFF2-40B4-BE49-F238E27FC236}">
                <a16:creationId xmlns:a16="http://schemas.microsoft.com/office/drawing/2014/main" id="{6291F9E6-8982-5548-8460-7637CDD557D3}"/>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4" name="Footer Placeholder 3">
            <a:extLst>
              <a:ext uri="{FF2B5EF4-FFF2-40B4-BE49-F238E27FC236}">
                <a16:creationId xmlns:a16="http://schemas.microsoft.com/office/drawing/2014/main" id="{A9DFFE8C-4A97-D648-8D04-058C93DEB750}"/>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5" name="Slide Number Placeholder 4">
            <a:extLst>
              <a:ext uri="{FF2B5EF4-FFF2-40B4-BE49-F238E27FC236}">
                <a16:creationId xmlns:a16="http://schemas.microsoft.com/office/drawing/2014/main" id="{9D28B0DF-B188-F549-B241-826A2647AE0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248045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545F7-6FA4-0044-B0EC-7B363AFAC4F5}"/>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3" name="Footer Placeholder 2">
            <a:extLst>
              <a:ext uri="{FF2B5EF4-FFF2-40B4-BE49-F238E27FC236}">
                <a16:creationId xmlns:a16="http://schemas.microsoft.com/office/drawing/2014/main" id="{F1AEEADC-7BC7-5B43-B544-25C2104630C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4" name="Slide Number Placeholder 3">
            <a:extLst>
              <a:ext uri="{FF2B5EF4-FFF2-40B4-BE49-F238E27FC236}">
                <a16:creationId xmlns:a16="http://schemas.microsoft.com/office/drawing/2014/main" id="{1D54E043-E1CE-F242-A60F-8EB10EB5952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93076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latin typeface="Arial Regular"/>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9FC1B32-B65B-3449-85BB-462CC586036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33A14165-D12A-4544-9EC4-57966772F58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2AD1841-0E17-E542-A5BE-4A184254C919}"/>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144396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61F0-3038-154B-B1A2-1D66B6658CDE}"/>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AA0A5970-7958-D244-A88C-F637866D25A3}"/>
              </a:ext>
            </a:extLst>
          </p:cNvPr>
          <p:cNvSpPr>
            <a:spLocks noGrp="1"/>
          </p:cNvSpPr>
          <p:nvPr>
            <p:ph idx="1"/>
          </p:nvPr>
        </p:nvSpPr>
        <p:spPr>
          <a:xfrm>
            <a:off x="5183188" y="987425"/>
            <a:ext cx="6172200" cy="4873625"/>
          </a:xfrm>
          <a:prstGeom prst="rect">
            <a:avLst/>
          </a:prstGeo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7772357-C390-3B45-B7BB-10E37411D1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7E62BF09-9EDB-3B48-A4D7-26CFFEF87FA8}"/>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55F0EBF6-3649-8D43-9222-2A57A8C6B4D1}"/>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00AFEE86-2543-8C42-928C-2DC84CE0689F}"/>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875625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3E9-3E0E-614B-8F89-B6049F392CE8}"/>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Picture Placeholder 2">
            <a:extLst>
              <a:ext uri="{FF2B5EF4-FFF2-40B4-BE49-F238E27FC236}">
                <a16:creationId xmlns:a16="http://schemas.microsoft.com/office/drawing/2014/main" id="{711388BB-8EE3-284C-8819-982AB840811F}"/>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B64224-92A1-2B4D-8091-730373AA8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AB35A57-1D86-DC44-AA53-569C4EE7925E}"/>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334AC5D5-BB64-C946-84D6-F0ED45C6D303}"/>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80EC6F06-7B2A-B749-BCAE-1BD4C1A5F38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832103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FCA8-459D-0A47-AA70-8C5D6CB6B045}"/>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5DD9F0-0221-A24A-9287-2CC910F212B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134B09-076F-0E47-B7AB-4DC41BC5C7DC}"/>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1CF7E8FF-E8DF-C043-A29D-F7B35A467625}"/>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68587DF-028B-F641-9349-50F9A326D458}"/>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866652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F61F4-3E60-0B4A-9EB9-4D7C45808FEF}"/>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B575AE5-306F-E141-A205-F7677A4C67E1}"/>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D27605-01F8-9845-B093-0E82E08AAD97}"/>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4C930570-32B8-9345-8405-E3D12FE1E04D}"/>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9121E83D-0D3D-0E46-9F08-7CE4BC776A4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988856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solidFill>
                  <a:schemeClr val="bg1"/>
                </a:solidFill>
                <a:latin typeface="Arial Regular"/>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401636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E31-17B6-D649-80D7-5C8A532040F6}"/>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04935AED-A862-414E-A6E6-1526E3ACAA6B}"/>
              </a:ext>
            </a:extLst>
          </p:cNvPr>
          <p:cNvSpPr>
            <a:spLocks noGrp="1"/>
          </p:cNvSpPr>
          <p:nvPr>
            <p:ph idx="1"/>
          </p:nvPr>
        </p:nvSpPr>
        <p:spPr>
          <a:xfrm>
            <a:off x="838200" y="1825625"/>
            <a:ext cx="10515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3C4DA4-671D-F64F-B95B-7D3DC19893B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9B100889-3895-3A43-97F7-0F7104A547CA}"/>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18A476B7-2CEC-0646-902F-EDF26F25687A}"/>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81951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0564-5D30-D04F-B57B-E1501950C332}"/>
              </a:ext>
            </a:extLst>
          </p:cNvPr>
          <p:cNvSpPr>
            <a:spLocks noGrp="1"/>
          </p:cNvSpPr>
          <p:nvPr>
            <p:ph type="title"/>
          </p:nvPr>
        </p:nvSpPr>
        <p:spPr>
          <a:xfrm>
            <a:off x="831850" y="1709738"/>
            <a:ext cx="10515600" cy="2852737"/>
          </a:xfrm>
          <a:prstGeom prst="rect">
            <a:avLst/>
          </a:prstGeom>
        </p:spPr>
        <p:txBody>
          <a:bodyPr anchor="b"/>
          <a:lstStyle>
            <a:lvl1pPr>
              <a:defRPr sz="6000"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8D5AD75A-E6CA-1446-BEF6-3703F38E1C5D}"/>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Arial Regula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E920C9-7BFA-874C-BA0A-45EE852926BA}"/>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F64F03B8-DA84-1347-A9B6-0C11AB83565B}"/>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CC059D49-791F-3747-8249-F0BB7C86339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3572513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E70-6797-6948-B69B-B36815662830}"/>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F8AA2-5AFE-F34A-BB6B-ABD8817D7FEF}"/>
              </a:ext>
            </a:extLst>
          </p:cNvPr>
          <p:cNvSpPr>
            <a:spLocks noGrp="1"/>
          </p:cNvSpPr>
          <p:nvPr>
            <p:ph sz="half" idx="1"/>
          </p:nvPr>
        </p:nvSpPr>
        <p:spPr>
          <a:xfrm>
            <a:off x="838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7F60A2-717B-0F41-8815-481A1A8A8BAA}"/>
              </a:ext>
            </a:extLst>
          </p:cNvPr>
          <p:cNvSpPr>
            <a:spLocks noGrp="1"/>
          </p:cNvSpPr>
          <p:nvPr>
            <p:ph sz="half" idx="2"/>
          </p:nvPr>
        </p:nvSpPr>
        <p:spPr>
          <a:xfrm>
            <a:off x="6172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C6A8C7-4513-E54D-99C8-B3578D282C14}"/>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C7D634D5-855D-5646-8044-B2707466F977}"/>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3311E269-3E8B-6B40-B8E7-BFE8F7175853}"/>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498819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664-612E-6247-A4B9-86684861D0FD}"/>
              </a:ext>
            </a:extLst>
          </p:cNvPr>
          <p:cNvSpPr>
            <a:spLocks noGrp="1"/>
          </p:cNvSpPr>
          <p:nvPr>
            <p:ph type="title"/>
          </p:nvPr>
        </p:nvSpPr>
        <p:spPr>
          <a:xfrm>
            <a:off x="839788"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A490F316-0459-B942-9C1D-41A1067739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2AAD78-D3D0-054E-AED2-40C4FA493C2D}"/>
              </a:ext>
            </a:extLst>
          </p:cNvPr>
          <p:cNvSpPr>
            <a:spLocks noGrp="1"/>
          </p:cNvSpPr>
          <p:nvPr>
            <p:ph sz="half" idx="2"/>
          </p:nvPr>
        </p:nvSpPr>
        <p:spPr>
          <a:xfrm>
            <a:off x="839788" y="2505075"/>
            <a:ext cx="5157787"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F7CB7E-431E-A044-BDBB-28E190D9C1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FF3828C-7E9A-7E42-8518-D104A4DF46CA}"/>
              </a:ext>
            </a:extLst>
          </p:cNvPr>
          <p:cNvSpPr>
            <a:spLocks noGrp="1"/>
          </p:cNvSpPr>
          <p:nvPr>
            <p:ph sz="quarter" idx="4"/>
          </p:nvPr>
        </p:nvSpPr>
        <p:spPr>
          <a:xfrm>
            <a:off x="6172200" y="2505075"/>
            <a:ext cx="5183188"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4C8462-5D10-EE4D-B93C-0037E3E401E1}"/>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8" name="Footer Placeholder 7">
            <a:extLst>
              <a:ext uri="{FF2B5EF4-FFF2-40B4-BE49-F238E27FC236}">
                <a16:creationId xmlns:a16="http://schemas.microsoft.com/office/drawing/2014/main" id="{D8912047-41F3-0441-A906-37FCD415338C}"/>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9" name="Slide Number Placeholder 8">
            <a:extLst>
              <a:ext uri="{FF2B5EF4-FFF2-40B4-BE49-F238E27FC236}">
                <a16:creationId xmlns:a16="http://schemas.microsoft.com/office/drawing/2014/main" id="{EE9265B3-F9DC-6043-B6CC-B8A763A3E5D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253941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AD1-C5CD-4A4B-8071-B3785C641DCD}"/>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Date Placeholder 2">
            <a:extLst>
              <a:ext uri="{FF2B5EF4-FFF2-40B4-BE49-F238E27FC236}">
                <a16:creationId xmlns:a16="http://schemas.microsoft.com/office/drawing/2014/main" id="{6291F9E6-8982-5548-8460-7637CDD557D3}"/>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4" name="Footer Placeholder 3">
            <a:extLst>
              <a:ext uri="{FF2B5EF4-FFF2-40B4-BE49-F238E27FC236}">
                <a16:creationId xmlns:a16="http://schemas.microsoft.com/office/drawing/2014/main" id="{A9DFFE8C-4A97-D648-8D04-058C93DEB750}"/>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5" name="Slide Number Placeholder 4">
            <a:extLst>
              <a:ext uri="{FF2B5EF4-FFF2-40B4-BE49-F238E27FC236}">
                <a16:creationId xmlns:a16="http://schemas.microsoft.com/office/drawing/2014/main" id="{9D28B0DF-B188-F549-B241-826A2647AE0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989017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E31-17B6-D649-80D7-5C8A532040F6}"/>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04935AED-A862-414E-A6E6-1526E3ACAA6B}"/>
              </a:ext>
            </a:extLst>
          </p:cNvPr>
          <p:cNvSpPr>
            <a:spLocks noGrp="1"/>
          </p:cNvSpPr>
          <p:nvPr>
            <p:ph idx="1"/>
          </p:nvPr>
        </p:nvSpPr>
        <p:spPr>
          <a:xfrm>
            <a:off x="838200" y="1825625"/>
            <a:ext cx="10515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3C4DA4-671D-F64F-B95B-7D3DC19893B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9B100889-3895-3A43-97F7-0F7104A547CA}"/>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18A476B7-2CEC-0646-902F-EDF26F25687A}"/>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792301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545F7-6FA4-0044-B0EC-7B363AFAC4F5}"/>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3" name="Footer Placeholder 2">
            <a:extLst>
              <a:ext uri="{FF2B5EF4-FFF2-40B4-BE49-F238E27FC236}">
                <a16:creationId xmlns:a16="http://schemas.microsoft.com/office/drawing/2014/main" id="{F1AEEADC-7BC7-5B43-B544-25C2104630C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4" name="Slide Number Placeholder 3">
            <a:extLst>
              <a:ext uri="{FF2B5EF4-FFF2-40B4-BE49-F238E27FC236}">
                <a16:creationId xmlns:a16="http://schemas.microsoft.com/office/drawing/2014/main" id="{1D54E043-E1CE-F242-A60F-8EB10EB5952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967861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61F0-3038-154B-B1A2-1D66B6658CDE}"/>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AA0A5970-7958-D244-A88C-F637866D25A3}"/>
              </a:ext>
            </a:extLst>
          </p:cNvPr>
          <p:cNvSpPr>
            <a:spLocks noGrp="1"/>
          </p:cNvSpPr>
          <p:nvPr>
            <p:ph idx="1"/>
          </p:nvPr>
        </p:nvSpPr>
        <p:spPr>
          <a:xfrm>
            <a:off x="5183188" y="987425"/>
            <a:ext cx="6172200" cy="4873625"/>
          </a:xfrm>
          <a:prstGeom prst="rect">
            <a:avLst/>
          </a:prstGeo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7772357-C390-3B45-B7BB-10E37411D1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7E62BF09-9EDB-3B48-A4D7-26CFFEF87FA8}"/>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55F0EBF6-3649-8D43-9222-2A57A8C6B4D1}"/>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00AFEE86-2543-8C42-928C-2DC84CE0689F}"/>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56799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3E9-3E0E-614B-8F89-B6049F392CE8}"/>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Picture Placeholder 2">
            <a:extLst>
              <a:ext uri="{FF2B5EF4-FFF2-40B4-BE49-F238E27FC236}">
                <a16:creationId xmlns:a16="http://schemas.microsoft.com/office/drawing/2014/main" id="{711388BB-8EE3-284C-8819-982AB840811F}"/>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B64224-92A1-2B4D-8091-730373AA8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AB35A57-1D86-DC44-AA53-569C4EE7925E}"/>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334AC5D5-BB64-C946-84D6-F0ED45C6D303}"/>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80EC6F06-7B2A-B749-BCAE-1BD4C1A5F38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829215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FCA8-459D-0A47-AA70-8C5D6CB6B045}"/>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5DD9F0-0221-A24A-9287-2CC910F212B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134B09-076F-0E47-B7AB-4DC41BC5C7DC}"/>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1CF7E8FF-E8DF-C043-A29D-F7B35A467625}"/>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68587DF-028B-F641-9349-50F9A326D458}"/>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541303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70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8CD5-B93A-DF49-A2E0-2AF6F8C02CFB}"/>
              </a:ext>
            </a:extLst>
          </p:cNvPr>
          <p:cNvSpPr>
            <a:spLocks noGrp="1"/>
          </p:cNvSpPr>
          <p:nvPr>
            <p:ph type="ctrTitle"/>
          </p:nvPr>
        </p:nvSpPr>
        <p:spPr>
          <a:xfrm>
            <a:off x="1524000" y="1122363"/>
            <a:ext cx="9144000" cy="2387600"/>
          </a:xfrm>
          <a:prstGeom prst="rect">
            <a:avLst/>
          </a:prstGeom>
        </p:spPr>
        <p:txBody>
          <a:bodyPr anchor="b"/>
          <a:lstStyle>
            <a:lvl1pPr algn="ctr">
              <a:defRPr sz="6000" b="0" i="0">
                <a:solidFill>
                  <a:schemeClr val="bg1"/>
                </a:solidFill>
                <a:latin typeface="Arial Regular"/>
              </a:defRPr>
            </a:lvl1pPr>
          </a:lstStyle>
          <a:p>
            <a:r>
              <a:rPr lang="en-US" dirty="0"/>
              <a:t>Click to edit Master title style</a:t>
            </a:r>
          </a:p>
        </p:txBody>
      </p:sp>
      <p:sp>
        <p:nvSpPr>
          <p:cNvPr id="3" name="Subtitle 2">
            <a:extLst>
              <a:ext uri="{FF2B5EF4-FFF2-40B4-BE49-F238E27FC236}">
                <a16:creationId xmlns:a16="http://schemas.microsoft.com/office/drawing/2014/main" id="{0F1D3803-E0A6-3342-95FA-431767BB1B5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solidFill>
                  <a:schemeClr val="bg1"/>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81669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E31-17B6-D649-80D7-5C8A532040F6}"/>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04935AED-A862-414E-A6E6-1526E3ACAA6B}"/>
              </a:ext>
            </a:extLst>
          </p:cNvPr>
          <p:cNvSpPr>
            <a:spLocks noGrp="1"/>
          </p:cNvSpPr>
          <p:nvPr>
            <p:ph idx="1"/>
          </p:nvPr>
        </p:nvSpPr>
        <p:spPr>
          <a:xfrm>
            <a:off x="838200" y="1825625"/>
            <a:ext cx="10515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3C4DA4-671D-F64F-B95B-7D3DC19893BD}"/>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9B100889-3895-3A43-97F7-0F7104A547CA}"/>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18A476B7-2CEC-0646-902F-EDF26F25687A}"/>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708462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0564-5D30-D04F-B57B-E1501950C332}"/>
              </a:ext>
            </a:extLst>
          </p:cNvPr>
          <p:cNvSpPr>
            <a:spLocks noGrp="1"/>
          </p:cNvSpPr>
          <p:nvPr>
            <p:ph type="title"/>
          </p:nvPr>
        </p:nvSpPr>
        <p:spPr>
          <a:xfrm>
            <a:off x="831850" y="1709738"/>
            <a:ext cx="10515600" cy="2852737"/>
          </a:xfrm>
          <a:prstGeom prst="rect">
            <a:avLst/>
          </a:prstGeom>
        </p:spPr>
        <p:txBody>
          <a:bodyPr anchor="b"/>
          <a:lstStyle>
            <a:lvl1pPr>
              <a:defRPr sz="6000"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8D5AD75A-E6CA-1446-BEF6-3703F38E1C5D}"/>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Arial Regula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E920C9-7BFA-874C-BA0A-45EE852926BA}"/>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F64F03B8-DA84-1347-A9B6-0C11AB83565B}"/>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CC059D49-791F-3747-8249-F0BB7C86339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21343770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E70-6797-6948-B69B-B36815662830}"/>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F8AA2-5AFE-F34A-BB6B-ABD8817D7FEF}"/>
              </a:ext>
            </a:extLst>
          </p:cNvPr>
          <p:cNvSpPr>
            <a:spLocks noGrp="1"/>
          </p:cNvSpPr>
          <p:nvPr>
            <p:ph sz="half" idx="1"/>
          </p:nvPr>
        </p:nvSpPr>
        <p:spPr>
          <a:xfrm>
            <a:off x="838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7F60A2-717B-0F41-8815-481A1A8A8BAA}"/>
              </a:ext>
            </a:extLst>
          </p:cNvPr>
          <p:cNvSpPr>
            <a:spLocks noGrp="1"/>
          </p:cNvSpPr>
          <p:nvPr>
            <p:ph sz="half" idx="2"/>
          </p:nvPr>
        </p:nvSpPr>
        <p:spPr>
          <a:xfrm>
            <a:off x="6172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C6A8C7-4513-E54D-99C8-B3578D282C14}"/>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C7D634D5-855D-5646-8044-B2707466F977}"/>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3311E269-3E8B-6B40-B8E7-BFE8F7175853}"/>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57677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664-612E-6247-A4B9-86684861D0FD}"/>
              </a:ext>
            </a:extLst>
          </p:cNvPr>
          <p:cNvSpPr>
            <a:spLocks noGrp="1"/>
          </p:cNvSpPr>
          <p:nvPr>
            <p:ph type="title"/>
          </p:nvPr>
        </p:nvSpPr>
        <p:spPr>
          <a:xfrm>
            <a:off x="839788"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A490F316-0459-B942-9C1D-41A1067739E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A2AAD78-D3D0-054E-AED2-40C4FA493C2D}"/>
              </a:ext>
            </a:extLst>
          </p:cNvPr>
          <p:cNvSpPr>
            <a:spLocks noGrp="1"/>
          </p:cNvSpPr>
          <p:nvPr>
            <p:ph sz="half" idx="2"/>
          </p:nvPr>
        </p:nvSpPr>
        <p:spPr>
          <a:xfrm>
            <a:off x="839788" y="2505075"/>
            <a:ext cx="5157787"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F7CB7E-431E-A044-BDBB-28E190D9C1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FF3828C-7E9A-7E42-8518-D104A4DF46CA}"/>
              </a:ext>
            </a:extLst>
          </p:cNvPr>
          <p:cNvSpPr>
            <a:spLocks noGrp="1"/>
          </p:cNvSpPr>
          <p:nvPr>
            <p:ph sz="quarter" idx="4"/>
          </p:nvPr>
        </p:nvSpPr>
        <p:spPr>
          <a:xfrm>
            <a:off x="6172200" y="2505075"/>
            <a:ext cx="5183188" cy="368458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94C8462-5D10-EE4D-B93C-0037E3E401E1}"/>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8" name="Footer Placeholder 7">
            <a:extLst>
              <a:ext uri="{FF2B5EF4-FFF2-40B4-BE49-F238E27FC236}">
                <a16:creationId xmlns:a16="http://schemas.microsoft.com/office/drawing/2014/main" id="{D8912047-41F3-0441-A906-37FCD415338C}"/>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9" name="Slide Number Placeholder 8">
            <a:extLst>
              <a:ext uri="{FF2B5EF4-FFF2-40B4-BE49-F238E27FC236}">
                <a16:creationId xmlns:a16="http://schemas.microsoft.com/office/drawing/2014/main" id="{EE9265B3-F9DC-6043-B6CC-B8A763A3E5D9}"/>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49706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0564-5D30-D04F-B57B-E1501950C332}"/>
              </a:ext>
            </a:extLst>
          </p:cNvPr>
          <p:cNvSpPr>
            <a:spLocks noGrp="1"/>
          </p:cNvSpPr>
          <p:nvPr>
            <p:ph type="title"/>
          </p:nvPr>
        </p:nvSpPr>
        <p:spPr>
          <a:xfrm>
            <a:off x="831850" y="1709738"/>
            <a:ext cx="10515600" cy="2852737"/>
          </a:xfrm>
          <a:prstGeom prst="rect">
            <a:avLst/>
          </a:prstGeom>
        </p:spPr>
        <p:txBody>
          <a:bodyPr anchor="b"/>
          <a:lstStyle>
            <a:lvl1pPr>
              <a:defRPr sz="6000" b="0" i="0">
                <a:latin typeface="Arial Regular"/>
              </a:defRPr>
            </a:lvl1pPr>
          </a:lstStyle>
          <a:p>
            <a:r>
              <a:rPr lang="en-US" dirty="0"/>
              <a:t>Click to edit Master title style</a:t>
            </a:r>
          </a:p>
        </p:txBody>
      </p:sp>
      <p:sp>
        <p:nvSpPr>
          <p:cNvPr id="3" name="Text Placeholder 2">
            <a:extLst>
              <a:ext uri="{FF2B5EF4-FFF2-40B4-BE49-F238E27FC236}">
                <a16:creationId xmlns:a16="http://schemas.microsoft.com/office/drawing/2014/main" id="{8D5AD75A-E6CA-1446-BEF6-3703F38E1C5D}"/>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Arial Regula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DE920C9-7BFA-874C-BA0A-45EE852926BA}"/>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F64F03B8-DA84-1347-A9B6-0C11AB83565B}"/>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CC059D49-791F-3747-8249-F0BB7C86339B}"/>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7809247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AD1-C5CD-4A4B-8071-B3785C641DCD}"/>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Date Placeholder 2">
            <a:extLst>
              <a:ext uri="{FF2B5EF4-FFF2-40B4-BE49-F238E27FC236}">
                <a16:creationId xmlns:a16="http://schemas.microsoft.com/office/drawing/2014/main" id="{6291F9E6-8982-5548-8460-7637CDD557D3}"/>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4" name="Footer Placeholder 3">
            <a:extLst>
              <a:ext uri="{FF2B5EF4-FFF2-40B4-BE49-F238E27FC236}">
                <a16:creationId xmlns:a16="http://schemas.microsoft.com/office/drawing/2014/main" id="{A9DFFE8C-4A97-D648-8D04-058C93DEB750}"/>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5" name="Slide Number Placeholder 4">
            <a:extLst>
              <a:ext uri="{FF2B5EF4-FFF2-40B4-BE49-F238E27FC236}">
                <a16:creationId xmlns:a16="http://schemas.microsoft.com/office/drawing/2014/main" id="{9D28B0DF-B188-F549-B241-826A2647AE0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716122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545F7-6FA4-0044-B0EC-7B363AFAC4F5}"/>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3" name="Footer Placeholder 2">
            <a:extLst>
              <a:ext uri="{FF2B5EF4-FFF2-40B4-BE49-F238E27FC236}">
                <a16:creationId xmlns:a16="http://schemas.microsoft.com/office/drawing/2014/main" id="{F1AEEADC-7BC7-5B43-B544-25C2104630CE}"/>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4" name="Slide Number Placeholder 3">
            <a:extLst>
              <a:ext uri="{FF2B5EF4-FFF2-40B4-BE49-F238E27FC236}">
                <a16:creationId xmlns:a16="http://schemas.microsoft.com/office/drawing/2014/main" id="{1D54E043-E1CE-F242-A60F-8EB10EB5952B}"/>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0850639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61F0-3038-154B-B1A2-1D66B6658CDE}"/>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AA0A5970-7958-D244-A88C-F637866D25A3}"/>
              </a:ext>
            </a:extLst>
          </p:cNvPr>
          <p:cNvSpPr>
            <a:spLocks noGrp="1"/>
          </p:cNvSpPr>
          <p:nvPr>
            <p:ph idx="1"/>
          </p:nvPr>
        </p:nvSpPr>
        <p:spPr>
          <a:xfrm>
            <a:off x="5183188" y="987425"/>
            <a:ext cx="6172200" cy="4873625"/>
          </a:xfrm>
          <a:prstGeom prst="rect">
            <a:avLst/>
          </a:prstGeom>
        </p:spPr>
        <p:txBody>
          <a:bodyPr/>
          <a:lstStyle>
            <a:lvl1pPr>
              <a:defRPr sz="3200" b="0" i="0">
                <a:latin typeface="Arial Regular"/>
              </a:defRPr>
            </a:lvl1pPr>
            <a:lvl2pPr>
              <a:defRPr sz="2800" b="0" i="0">
                <a:latin typeface="Arial Regular"/>
              </a:defRPr>
            </a:lvl2pPr>
            <a:lvl3pPr>
              <a:defRPr sz="2400" b="0" i="0">
                <a:latin typeface="Arial Regular"/>
              </a:defRPr>
            </a:lvl3pPr>
            <a:lvl4pPr>
              <a:defRPr sz="2000" b="0" i="0">
                <a:latin typeface="Arial Regular"/>
              </a:defRPr>
            </a:lvl4pPr>
            <a:lvl5pPr>
              <a:defRPr sz="2000" b="0" i="0">
                <a:latin typeface="Arial Regular"/>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7772357-C390-3B45-B7BB-10E37411D1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7E62BF09-9EDB-3B48-A4D7-26CFFEF87FA8}"/>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55F0EBF6-3649-8D43-9222-2A57A8C6B4D1}"/>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00AFEE86-2543-8C42-928C-2DC84CE0689F}"/>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07295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73E9-3E0E-614B-8F89-B6049F392CE8}"/>
              </a:ext>
            </a:extLst>
          </p:cNvPr>
          <p:cNvSpPr>
            <a:spLocks noGrp="1"/>
          </p:cNvSpPr>
          <p:nvPr>
            <p:ph type="title"/>
          </p:nvPr>
        </p:nvSpPr>
        <p:spPr>
          <a:xfrm>
            <a:off x="839788" y="457200"/>
            <a:ext cx="3932237" cy="1600200"/>
          </a:xfrm>
          <a:prstGeom prst="rect">
            <a:avLst/>
          </a:prstGeom>
        </p:spPr>
        <p:txBody>
          <a:bodyPr anchor="b"/>
          <a:lstStyle>
            <a:lvl1pPr>
              <a:defRPr sz="3200" b="0" i="0">
                <a:latin typeface="Arial Regular"/>
              </a:defRPr>
            </a:lvl1pPr>
          </a:lstStyle>
          <a:p>
            <a:r>
              <a:rPr lang="en-US" dirty="0"/>
              <a:t>Click to edit Master title style</a:t>
            </a:r>
          </a:p>
        </p:txBody>
      </p:sp>
      <p:sp>
        <p:nvSpPr>
          <p:cNvPr id="3" name="Picture Placeholder 2">
            <a:extLst>
              <a:ext uri="{FF2B5EF4-FFF2-40B4-BE49-F238E27FC236}">
                <a16:creationId xmlns:a16="http://schemas.microsoft.com/office/drawing/2014/main" id="{711388BB-8EE3-284C-8819-982AB840811F}"/>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rial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B64224-92A1-2B4D-8091-730373AA87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AB35A57-1D86-DC44-AA53-569C4EE7925E}"/>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334AC5D5-BB64-C946-84D6-F0ED45C6D303}"/>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80EC6F06-7B2A-B749-BCAE-1BD4C1A5F386}"/>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15195841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FCA8-459D-0A47-AA70-8C5D6CB6B045}"/>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95DD9F0-0221-A24A-9287-2CC910F212B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134B09-076F-0E47-B7AB-4DC41BC5C7DC}"/>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5" name="Footer Placeholder 4">
            <a:extLst>
              <a:ext uri="{FF2B5EF4-FFF2-40B4-BE49-F238E27FC236}">
                <a16:creationId xmlns:a16="http://schemas.microsoft.com/office/drawing/2014/main" id="{1CF7E8FF-E8DF-C043-A29D-F7B35A467625}"/>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6" name="Slide Number Placeholder 5">
            <a:extLst>
              <a:ext uri="{FF2B5EF4-FFF2-40B4-BE49-F238E27FC236}">
                <a16:creationId xmlns:a16="http://schemas.microsoft.com/office/drawing/2014/main" id="{868587DF-028B-F641-9349-50F9A326D458}"/>
              </a:ext>
            </a:extLst>
          </p:cNvPr>
          <p:cNvSpPr>
            <a:spLocks noGrp="1"/>
          </p:cNvSpPr>
          <p:nvPr>
            <p:ph type="sldNum" sz="quarter" idx="12"/>
          </p:nvPr>
        </p:nvSpPr>
        <p:spPr>
          <a:xfrm>
            <a:off x="8999479" y="6356350"/>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41514976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0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E70-6797-6948-B69B-B36815662830}"/>
              </a:ext>
            </a:extLst>
          </p:cNvPr>
          <p:cNvSpPr>
            <a:spLocks noGrp="1"/>
          </p:cNvSpPr>
          <p:nvPr>
            <p:ph type="title"/>
          </p:nvPr>
        </p:nvSpPr>
        <p:spPr>
          <a:xfrm>
            <a:off x="838200" y="365125"/>
            <a:ext cx="10515600" cy="1325563"/>
          </a:xfrm>
          <a:prstGeom prst="rect">
            <a:avLst/>
          </a:prstGeom>
        </p:spPr>
        <p:txBody>
          <a:bodyPr/>
          <a:lstStyle>
            <a:lvl1pPr>
              <a:defRPr b="0" i="0">
                <a:latin typeface="Arial Regular"/>
              </a:defRPr>
            </a:lvl1pPr>
          </a:lstStyle>
          <a:p>
            <a:r>
              <a:rPr lang="en-US" dirty="0"/>
              <a:t>Click to edit Master title style</a:t>
            </a:r>
          </a:p>
        </p:txBody>
      </p:sp>
      <p:sp>
        <p:nvSpPr>
          <p:cNvPr id="3" name="Content Placeholder 2">
            <a:extLst>
              <a:ext uri="{FF2B5EF4-FFF2-40B4-BE49-F238E27FC236}">
                <a16:creationId xmlns:a16="http://schemas.microsoft.com/office/drawing/2014/main" id="{30AF8AA2-5AFE-F34A-BB6B-ABD8817D7FEF}"/>
              </a:ext>
            </a:extLst>
          </p:cNvPr>
          <p:cNvSpPr>
            <a:spLocks noGrp="1"/>
          </p:cNvSpPr>
          <p:nvPr>
            <p:ph sz="half" idx="1"/>
          </p:nvPr>
        </p:nvSpPr>
        <p:spPr>
          <a:xfrm>
            <a:off x="838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7F60A2-717B-0F41-8815-481A1A8A8BAA}"/>
              </a:ext>
            </a:extLst>
          </p:cNvPr>
          <p:cNvSpPr>
            <a:spLocks noGrp="1"/>
          </p:cNvSpPr>
          <p:nvPr>
            <p:ph sz="half" idx="2"/>
          </p:nvPr>
        </p:nvSpPr>
        <p:spPr>
          <a:xfrm>
            <a:off x="6172200" y="1825625"/>
            <a:ext cx="5181600" cy="4351338"/>
          </a:xfrm>
          <a:prstGeom prst="rect">
            <a:avLst/>
          </a:prstGeom>
        </p:spPr>
        <p:txBody>
          <a:bodyPr/>
          <a:lstStyle>
            <a:lvl1pPr>
              <a:defRPr b="0" i="0">
                <a:latin typeface="Arial Regular"/>
              </a:defRPr>
            </a:lvl1pPr>
            <a:lvl2pPr>
              <a:defRPr b="0" i="0">
                <a:latin typeface="Arial Regular"/>
              </a:defRPr>
            </a:lvl2pPr>
            <a:lvl3pPr>
              <a:defRPr b="0" i="0">
                <a:latin typeface="Arial Regular"/>
              </a:defRPr>
            </a:lvl3pPr>
            <a:lvl4pPr>
              <a:defRPr b="0" i="0">
                <a:latin typeface="Arial Regular"/>
              </a:defRPr>
            </a:lvl4pPr>
            <a:lvl5pPr>
              <a:defRPr b="0" i="0">
                <a:latin typeface="Arial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C6A8C7-4513-E54D-99C8-B3578D282C14}"/>
              </a:ext>
            </a:extLst>
          </p:cNvPr>
          <p:cNvSpPr>
            <a:spLocks noGrp="1"/>
          </p:cNvSpPr>
          <p:nvPr>
            <p:ph type="dt" sz="half" idx="10"/>
          </p:nvPr>
        </p:nvSpPr>
        <p:spPr>
          <a:xfrm>
            <a:off x="838200" y="6356350"/>
            <a:ext cx="2743200" cy="365125"/>
          </a:xfrm>
          <a:prstGeom prst="rect">
            <a:avLst/>
          </a:prstGeom>
        </p:spPr>
        <p:txBody>
          <a:bodyPr/>
          <a:lstStyle>
            <a:lvl1pPr>
              <a:defRPr b="0" i="0">
                <a:latin typeface="Arial Regular"/>
              </a:defRPr>
            </a:lvl1pPr>
          </a:lstStyle>
          <a:p>
            <a:fld id="{DF7D953B-0F3C-6C41-B68C-13926DA1CF4E}" type="datetimeFigureOut">
              <a:rPr lang="en-US" smtClean="0"/>
              <a:pPr/>
              <a:t>1/28/25</a:t>
            </a:fld>
            <a:endParaRPr lang="en-US" dirty="0"/>
          </a:p>
        </p:txBody>
      </p:sp>
      <p:sp>
        <p:nvSpPr>
          <p:cNvPr id="6" name="Footer Placeholder 5">
            <a:extLst>
              <a:ext uri="{FF2B5EF4-FFF2-40B4-BE49-F238E27FC236}">
                <a16:creationId xmlns:a16="http://schemas.microsoft.com/office/drawing/2014/main" id="{C7D634D5-855D-5646-8044-B2707466F977}"/>
              </a:ext>
            </a:extLst>
          </p:cNvPr>
          <p:cNvSpPr>
            <a:spLocks noGrp="1"/>
          </p:cNvSpPr>
          <p:nvPr>
            <p:ph type="ftr" sz="quarter" idx="11"/>
          </p:nvPr>
        </p:nvSpPr>
        <p:spPr>
          <a:xfrm>
            <a:off x="4038600" y="6356350"/>
            <a:ext cx="4114800" cy="365125"/>
          </a:xfrm>
          <a:prstGeom prst="rect">
            <a:avLst/>
          </a:prstGeom>
        </p:spPr>
        <p:txBody>
          <a:bodyPr/>
          <a:lstStyle>
            <a:lvl1pPr>
              <a:defRPr b="0" i="0">
                <a:latin typeface="Arial Regular"/>
              </a:defRPr>
            </a:lvl1pPr>
          </a:lstStyle>
          <a:p>
            <a:endParaRPr lang="en-US" dirty="0"/>
          </a:p>
        </p:txBody>
      </p:sp>
      <p:sp>
        <p:nvSpPr>
          <p:cNvPr id="7" name="Slide Number Placeholder 6">
            <a:extLst>
              <a:ext uri="{FF2B5EF4-FFF2-40B4-BE49-F238E27FC236}">
                <a16:creationId xmlns:a16="http://schemas.microsoft.com/office/drawing/2014/main" id="{3311E269-3E8B-6B40-B8E7-BFE8F7175853}"/>
              </a:ext>
            </a:extLst>
          </p:cNvPr>
          <p:cNvSpPr>
            <a:spLocks noGrp="1"/>
          </p:cNvSpPr>
          <p:nvPr>
            <p:ph type="sldNum" sz="quarter" idx="12"/>
          </p:nvPr>
        </p:nvSpPr>
        <p:spPr>
          <a:xfrm>
            <a:off x="9094070" y="6251247"/>
            <a:ext cx="2743200" cy="365125"/>
          </a:xfrm>
          <a:prstGeom prst="rect">
            <a:avLst/>
          </a:prstGeom>
        </p:spPr>
        <p:txBody>
          <a:bodyPr/>
          <a:lstStyle>
            <a:lvl1pPr>
              <a:defRPr b="0" i="0">
                <a:latin typeface="Arial Regular"/>
              </a:defRPr>
            </a:lvl1pPr>
          </a:lstStyle>
          <a:p>
            <a:fld id="{35D352C1-B21D-0247-9D41-00507384347E}" type="slidenum">
              <a:rPr lang="en-US" smtClean="0"/>
              <a:pPr/>
              <a:t>‹#›</a:t>
            </a:fld>
            <a:endParaRPr lang="en-US" dirty="0"/>
          </a:p>
        </p:txBody>
      </p:sp>
    </p:spTree>
    <p:extLst>
      <p:ext uri="{BB962C8B-B14F-4D97-AF65-F5344CB8AC3E}">
        <p14:creationId xmlns:p14="http://schemas.microsoft.com/office/powerpoint/2010/main" val="3928023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emf"/><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emf"/><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theme" Target="../theme/theme6.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image" Target="../media/image5.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5.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5.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CDD0B-45F7-C748-8E0E-60E9355515FA}"/>
              </a:ext>
            </a:extLst>
          </p:cNvPr>
          <p:cNvSpPr/>
          <p:nvPr userDrawn="1"/>
        </p:nvSpPr>
        <p:spPr>
          <a:xfrm>
            <a:off x="0" y="0"/>
            <a:ext cx="12192000" cy="6858000"/>
          </a:xfrm>
          <a:prstGeom prst="rect">
            <a:avLst/>
          </a:prstGeom>
          <a:solidFill>
            <a:srgbClr val="FF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15" name="Picture 14">
            <a:extLst>
              <a:ext uri="{FF2B5EF4-FFF2-40B4-BE49-F238E27FC236}">
                <a16:creationId xmlns:a16="http://schemas.microsoft.com/office/drawing/2014/main" id="{B725A389-6148-744A-92A3-55BBAF7DC52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2192000" cy="3205655"/>
          </a:xfrm>
          <a:prstGeom prst="rect">
            <a:avLst/>
          </a:prstGeom>
        </p:spPr>
      </p:pic>
      <p:pic>
        <p:nvPicPr>
          <p:cNvPr id="4" name="Picture 3">
            <a:extLst>
              <a:ext uri="{FF2B5EF4-FFF2-40B4-BE49-F238E27FC236}">
                <a16:creationId xmlns:a16="http://schemas.microsoft.com/office/drawing/2014/main" id="{5CD96985-CE23-5B4F-B33D-26D075DCED8D}"/>
              </a:ext>
            </a:extLst>
          </p:cNvPr>
          <p:cNvPicPr>
            <a:picLocks noChangeAspect="1"/>
          </p:cNvPicPr>
          <p:nvPr userDrawn="1"/>
        </p:nvPicPr>
        <p:blipFill>
          <a:blip r:embed="rId4"/>
          <a:stretch>
            <a:fillRect/>
          </a:stretch>
        </p:blipFill>
        <p:spPr>
          <a:xfrm>
            <a:off x="228600" y="5678424"/>
            <a:ext cx="2390343" cy="704132"/>
          </a:xfrm>
          <a:prstGeom prst="rect">
            <a:avLst/>
          </a:prstGeom>
        </p:spPr>
      </p:pic>
      <p:pic>
        <p:nvPicPr>
          <p:cNvPr id="6" name="Picture 5">
            <a:extLst>
              <a:ext uri="{FF2B5EF4-FFF2-40B4-BE49-F238E27FC236}">
                <a16:creationId xmlns:a16="http://schemas.microsoft.com/office/drawing/2014/main" id="{23057EC3-9DB6-2F42-A8FF-3A22036C2ABC}"/>
              </a:ext>
            </a:extLst>
          </p:cNvPr>
          <p:cNvPicPr>
            <a:picLocks/>
          </p:cNvPicPr>
          <p:nvPr userDrawn="1"/>
        </p:nvPicPr>
        <p:blipFill rotWithShape="1">
          <a:blip r:embed="rId5"/>
          <a:srcRect l="14879" t="37787" b="27717"/>
          <a:stretch/>
        </p:blipFill>
        <p:spPr>
          <a:xfrm>
            <a:off x="8842249" y="6045076"/>
            <a:ext cx="3046113" cy="329184"/>
          </a:xfrm>
          <a:prstGeom prst="rect">
            <a:avLst/>
          </a:prstGeom>
        </p:spPr>
      </p:pic>
    </p:spTree>
    <p:extLst>
      <p:ext uri="{BB962C8B-B14F-4D97-AF65-F5344CB8AC3E}">
        <p14:creationId xmlns:p14="http://schemas.microsoft.com/office/powerpoint/2010/main" val="17387133"/>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CDD0B-45F7-C748-8E0E-60E9355515FA}"/>
              </a:ext>
            </a:extLst>
          </p:cNvPr>
          <p:cNvSpPr/>
          <p:nvPr userDrawn="1"/>
        </p:nvSpPr>
        <p:spPr>
          <a:xfrm>
            <a:off x="0" y="0"/>
            <a:ext cx="12192000" cy="6858000"/>
          </a:xfrm>
          <a:prstGeom prst="rect">
            <a:avLst/>
          </a:prstGeom>
          <a:solidFill>
            <a:srgbClr val="FF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6" name="Picture 5">
            <a:extLst>
              <a:ext uri="{FF2B5EF4-FFF2-40B4-BE49-F238E27FC236}">
                <a16:creationId xmlns:a16="http://schemas.microsoft.com/office/drawing/2014/main" id="{2946C51D-616E-2E47-847D-24F98C43A3DF}"/>
              </a:ext>
            </a:extLst>
          </p:cNvPr>
          <p:cNvPicPr>
            <a:picLocks noChangeAspect="1"/>
          </p:cNvPicPr>
          <p:nvPr userDrawn="1"/>
        </p:nvPicPr>
        <p:blipFill>
          <a:blip r:embed="rId13"/>
          <a:stretch>
            <a:fillRect/>
          </a:stretch>
        </p:blipFill>
        <p:spPr>
          <a:xfrm>
            <a:off x="229988" y="5961888"/>
            <a:ext cx="1391479" cy="409893"/>
          </a:xfrm>
          <a:prstGeom prst="rect">
            <a:avLst/>
          </a:prstGeom>
        </p:spPr>
      </p:pic>
      <p:pic>
        <p:nvPicPr>
          <p:cNvPr id="8" name="Picture 7">
            <a:extLst>
              <a:ext uri="{FF2B5EF4-FFF2-40B4-BE49-F238E27FC236}">
                <a16:creationId xmlns:a16="http://schemas.microsoft.com/office/drawing/2014/main" id="{DF816703-61DE-554A-8EC2-FBD039AEED21}"/>
              </a:ext>
            </a:extLst>
          </p:cNvPr>
          <p:cNvPicPr>
            <a:picLocks noChangeAspect="1"/>
          </p:cNvPicPr>
          <p:nvPr userDrawn="1"/>
        </p:nvPicPr>
        <p:blipFill rotWithShape="1">
          <a:blip r:embed="rId14"/>
          <a:srcRect l="14879" t="37787" b="27717"/>
          <a:stretch/>
        </p:blipFill>
        <p:spPr>
          <a:xfrm>
            <a:off x="8840950" y="6056226"/>
            <a:ext cx="2928797" cy="316506"/>
          </a:xfrm>
          <a:prstGeom prst="rect">
            <a:avLst/>
          </a:prstGeom>
        </p:spPr>
      </p:pic>
    </p:spTree>
    <p:extLst>
      <p:ext uri="{BB962C8B-B14F-4D97-AF65-F5344CB8AC3E}">
        <p14:creationId xmlns:p14="http://schemas.microsoft.com/office/powerpoint/2010/main" val="25832975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CDD0B-45F7-C748-8E0E-60E9355515FA}"/>
              </a:ext>
            </a:extLst>
          </p:cNvPr>
          <p:cNvSpPr/>
          <p:nvPr userDrawn="1"/>
        </p:nvSpPr>
        <p:spPr>
          <a:xfrm>
            <a:off x="0" y="0"/>
            <a:ext cx="12192000" cy="6858000"/>
          </a:xfrm>
          <a:prstGeom prst="rect">
            <a:avLst/>
          </a:prstGeom>
          <a:solidFill>
            <a:srgbClr val="FF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6" name="Picture 5">
            <a:extLst>
              <a:ext uri="{FF2B5EF4-FFF2-40B4-BE49-F238E27FC236}">
                <a16:creationId xmlns:a16="http://schemas.microsoft.com/office/drawing/2014/main" id="{2946C51D-616E-2E47-847D-24F98C43A3DF}"/>
              </a:ext>
            </a:extLst>
          </p:cNvPr>
          <p:cNvPicPr>
            <a:picLocks noChangeAspect="1"/>
          </p:cNvPicPr>
          <p:nvPr userDrawn="1"/>
        </p:nvPicPr>
        <p:blipFill>
          <a:blip r:embed="rId13"/>
          <a:stretch>
            <a:fillRect/>
          </a:stretch>
        </p:blipFill>
        <p:spPr>
          <a:xfrm>
            <a:off x="229988" y="5961888"/>
            <a:ext cx="1391479" cy="409893"/>
          </a:xfrm>
          <a:prstGeom prst="rect">
            <a:avLst/>
          </a:prstGeom>
        </p:spPr>
      </p:pic>
    </p:spTree>
    <p:extLst>
      <p:ext uri="{BB962C8B-B14F-4D97-AF65-F5344CB8AC3E}">
        <p14:creationId xmlns:p14="http://schemas.microsoft.com/office/powerpoint/2010/main" val="64693335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CDD0B-45F7-C748-8E0E-60E9355515F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15" name="Picture 14">
            <a:extLst>
              <a:ext uri="{FF2B5EF4-FFF2-40B4-BE49-F238E27FC236}">
                <a16:creationId xmlns:a16="http://schemas.microsoft.com/office/drawing/2014/main" id="{B725A389-6148-744A-92A3-55BBAF7DC52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7540668" y="25051"/>
            <a:ext cx="4651332" cy="6513861"/>
          </a:xfrm>
          <a:prstGeom prst="rect">
            <a:avLst/>
          </a:prstGeom>
        </p:spPr>
      </p:pic>
      <p:pic>
        <p:nvPicPr>
          <p:cNvPr id="6" name="Picture 5">
            <a:extLst>
              <a:ext uri="{FF2B5EF4-FFF2-40B4-BE49-F238E27FC236}">
                <a16:creationId xmlns:a16="http://schemas.microsoft.com/office/drawing/2014/main" id="{0D56E47E-A25F-414A-A1BE-6CF93841F307}"/>
              </a:ext>
            </a:extLst>
          </p:cNvPr>
          <p:cNvPicPr>
            <a:picLocks noChangeAspect="1"/>
          </p:cNvPicPr>
          <p:nvPr userDrawn="1"/>
        </p:nvPicPr>
        <p:blipFill>
          <a:blip r:embed="rId4"/>
          <a:stretch>
            <a:fillRect/>
          </a:stretch>
        </p:blipFill>
        <p:spPr>
          <a:xfrm>
            <a:off x="228600" y="5678424"/>
            <a:ext cx="2390343" cy="697571"/>
          </a:xfrm>
          <a:prstGeom prst="rect">
            <a:avLst/>
          </a:prstGeom>
        </p:spPr>
      </p:pic>
    </p:spTree>
    <p:extLst>
      <p:ext uri="{BB962C8B-B14F-4D97-AF65-F5344CB8AC3E}">
        <p14:creationId xmlns:p14="http://schemas.microsoft.com/office/powerpoint/2010/main" val="546221756"/>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CDD0B-45F7-C748-8E0E-60E9355515FA}"/>
              </a:ext>
            </a:extLst>
          </p:cNvPr>
          <p:cNvSpPr/>
          <p:nvPr userDrawn="1"/>
        </p:nvSpPr>
        <p:spPr>
          <a:xfrm>
            <a:off x="0" y="0"/>
            <a:ext cx="12192000" cy="6858000"/>
          </a:xfrm>
          <a:prstGeom prst="rect">
            <a:avLst/>
          </a:prstGeom>
          <a:solidFill>
            <a:srgbClr val="FF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15" name="Picture 14">
            <a:extLst>
              <a:ext uri="{FF2B5EF4-FFF2-40B4-BE49-F238E27FC236}">
                <a16:creationId xmlns:a16="http://schemas.microsoft.com/office/drawing/2014/main" id="{B725A389-6148-744A-92A3-55BBAF7DC52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7540668" y="25051"/>
            <a:ext cx="4651332" cy="6513861"/>
          </a:xfrm>
          <a:prstGeom prst="rect">
            <a:avLst/>
          </a:prstGeom>
        </p:spPr>
      </p:pic>
      <p:pic>
        <p:nvPicPr>
          <p:cNvPr id="8" name="Picture 7">
            <a:extLst>
              <a:ext uri="{FF2B5EF4-FFF2-40B4-BE49-F238E27FC236}">
                <a16:creationId xmlns:a16="http://schemas.microsoft.com/office/drawing/2014/main" id="{8EB0B7F0-638D-3049-A9B9-3AB7D8282A9F}"/>
              </a:ext>
            </a:extLst>
          </p:cNvPr>
          <p:cNvPicPr>
            <a:picLocks noChangeAspect="1"/>
          </p:cNvPicPr>
          <p:nvPr userDrawn="1"/>
        </p:nvPicPr>
        <p:blipFill>
          <a:blip r:embed="rId4"/>
          <a:stretch>
            <a:fillRect/>
          </a:stretch>
        </p:blipFill>
        <p:spPr>
          <a:xfrm>
            <a:off x="228600" y="5678424"/>
            <a:ext cx="2390343" cy="704132"/>
          </a:xfrm>
          <a:prstGeom prst="rect">
            <a:avLst/>
          </a:prstGeom>
        </p:spPr>
      </p:pic>
    </p:spTree>
    <p:extLst>
      <p:ext uri="{BB962C8B-B14F-4D97-AF65-F5344CB8AC3E}">
        <p14:creationId xmlns:p14="http://schemas.microsoft.com/office/powerpoint/2010/main" val="2464097486"/>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15" name="Picture 14">
            <a:extLst>
              <a:ext uri="{FF2B5EF4-FFF2-40B4-BE49-F238E27FC236}">
                <a16:creationId xmlns:a16="http://schemas.microsoft.com/office/drawing/2014/main" id="{B725A389-6148-744A-92A3-55BBAF7DC52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7540668" y="25051"/>
            <a:ext cx="4651332" cy="6513861"/>
          </a:xfrm>
          <a:prstGeom prst="rect">
            <a:avLst/>
          </a:prstGeom>
        </p:spPr>
      </p:pic>
      <p:pic>
        <p:nvPicPr>
          <p:cNvPr id="5" name="Picture 4">
            <a:extLst>
              <a:ext uri="{FF2B5EF4-FFF2-40B4-BE49-F238E27FC236}">
                <a16:creationId xmlns:a16="http://schemas.microsoft.com/office/drawing/2014/main" id="{B6E2BB6F-24D1-2E4C-BDDA-941E98B41C64}"/>
              </a:ext>
            </a:extLst>
          </p:cNvPr>
          <p:cNvPicPr>
            <a:picLocks noChangeAspect="1"/>
          </p:cNvPicPr>
          <p:nvPr userDrawn="1"/>
        </p:nvPicPr>
        <p:blipFill>
          <a:blip r:embed="rId4"/>
          <a:stretch>
            <a:fillRect/>
          </a:stretch>
        </p:blipFill>
        <p:spPr>
          <a:xfrm>
            <a:off x="228600" y="5678424"/>
            <a:ext cx="2390343" cy="697571"/>
          </a:xfrm>
          <a:prstGeom prst="rect">
            <a:avLst/>
          </a:prstGeom>
        </p:spPr>
      </p:pic>
    </p:spTree>
    <p:extLst>
      <p:ext uri="{BB962C8B-B14F-4D97-AF65-F5344CB8AC3E}">
        <p14:creationId xmlns:p14="http://schemas.microsoft.com/office/powerpoint/2010/main" val="1461913643"/>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15" name="Picture 14">
            <a:extLst>
              <a:ext uri="{FF2B5EF4-FFF2-40B4-BE49-F238E27FC236}">
                <a16:creationId xmlns:a16="http://schemas.microsoft.com/office/drawing/2014/main" id="{B725A389-6148-744A-92A3-55BBAF7DC52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2192000" cy="3205655"/>
          </a:xfrm>
          <a:prstGeom prst="rect">
            <a:avLst/>
          </a:prstGeom>
        </p:spPr>
      </p:pic>
      <p:pic>
        <p:nvPicPr>
          <p:cNvPr id="3" name="Picture 2">
            <a:extLst>
              <a:ext uri="{FF2B5EF4-FFF2-40B4-BE49-F238E27FC236}">
                <a16:creationId xmlns:a16="http://schemas.microsoft.com/office/drawing/2014/main" id="{E2514DBA-8C9A-B244-8A4E-896157157F1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796937" y="6040419"/>
            <a:ext cx="3092888" cy="379187"/>
          </a:xfrm>
          <a:prstGeom prst="rect">
            <a:avLst/>
          </a:prstGeom>
        </p:spPr>
      </p:pic>
      <p:pic>
        <p:nvPicPr>
          <p:cNvPr id="6" name="Picture 5">
            <a:extLst>
              <a:ext uri="{FF2B5EF4-FFF2-40B4-BE49-F238E27FC236}">
                <a16:creationId xmlns:a16="http://schemas.microsoft.com/office/drawing/2014/main" id="{EE84C994-B1D5-D047-B5DB-DC47783999CA}"/>
              </a:ext>
            </a:extLst>
          </p:cNvPr>
          <p:cNvPicPr>
            <a:picLocks noChangeAspect="1"/>
          </p:cNvPicPr>
          <p:nvPr userDrawn="1"/>
        </p:nvPicPr>
        <p:blipFill>
          <a:blip r:embed="rId5"/>
          <a:stretch>
            <a:fillRect/>
          </a:stretch>
        </p:blipFill>
        <p:spPr>
          <a:xfrm>
            <a:off x="228600" y="5678424"/>
            <a:ext cx="2390343" cy="697571"/>
          </a:xfrm>
          <a:prstGeom prst="rect">
            <a:avLst/>
          </a:prstGeom>
        </p:spPr>
      </p:pic>
    </p:spTree>
    <p:extLst>
      <p:ext uri="{BB962C8B-B14F-4D97-AF65-F5344CB8AC3E}">
        <p14:creationId xmlns:p14="http://schemas.microsoft.com/office/powerpoint/2010/main" val="131854993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3" name="Picture 2">
            <a:extLst>
              <a:ext uri="{FF2B5EF4-FFF2-40B4-BE49-F238E27FC236}">
                <a16:creationId xmlns:a16="http://schemas.microsoft.com/office/drawing/2014/main" id="{E2514DBA-8C9A-B244-8A4E-896157157F16}"/>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8796937" y="6040419"/>
            <a:ext cx="3092888" cy="379187"/>
          </a:xfrm>
          <a:prstGeom prst="rect">
            <a:avLst/>
          </a:prstGeom>
        </p:spPr>
      </p:pic>
      <p:pic>
        <p:nvPicPr>
          <p:cNvPr id="4" name="Picture 3">
            <a:extLst>
              <a:ext uri="{FF2B5EF4-FFF2-40B4-BE49-F238E27FC236}">
                <a16:creationId xmlns:a16="http://schemas.microsoft.com/office/drawing/2014/main" id="{82FF5029-6164-1642-858B-D548131A2443}"/>
              </a:ext>
            </a:extLst>
          </p:cNvPr>
          <p:cNvPicPr>
            <a:picLocks noChangeAspect="1"/>
          </p:cNvPicPr>
          <p:nvPr userDrawn="1"/>
        </p:nvPicPr>
        <p:blipFill>
          <a:blip r:embed="rId28"/>
          <a:stretch>
            <a:fillRect/>
          </a:stretch>
        </p:blipFill>
        <p:spPr>
          <a:xfrm>
            <a:off x="229988" y="5961888"/>
            <a:ext cx="1390091" cy="405668"/>
          </a:xfrm>
          <a:prstGeom prst="rect">
            <a:avLst/>
          </a:prstGeom>
        </p:spPr>
      </p:pic>
    </p:spTree>
    <p:extLst>
      <p:ext uri="{BB962C8B-B14F-4D97-AF65-F5344CB8AC3E}">
        <p14:creationId xmlns:p14="http://schemas.microsoft.com/office/powerpoint/2010/main" val="31098466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74" r:id="rId12"/>
    <p:sldLayoutId id="2147483777" r:id="rId13"/>
    <p:sldLayoutId id="2147483778" r:id="rId14"/>
    <p:sldLayoutId id="2147483779" r:id="rId15"/>
    <p:sldLayoutId id="2147483780" r:id="rId16"/>
    <p:sldLayoutId id="2147483781" r:id="rId17"/>
    <p:sldLayoutId id="2147483782" r:id="rId18"/>
    <p:sldLayoutId id="2147483784" r:id="rId19"/>
    <p:sldLayoutId id="2147483785" r:id="rId20"/>
    <p:sldLayoutId id="2147483786" r:id="rId21"/>
    <p:sldLayoutId id="2147483787" r:id="rId22"/>
    <p:sldLayoutId id="2147483789" r:id="rId23"/>
    <p:sldLayoutId id="2147483790" r:id="rId24"/>
    <p:sldLayoutId id="2147483791"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4" name="Picture 3">
            <a:extLst>
              <a:ext uri="{FF2B5EF4-FFF2-40B4-BE49-F238E27FC236}">
                <a16:creationId xmlns:a16="http://schemas.microsoft.com/office/drawing/2014/main" id="{AF962370-FB9D-424D-804E-AD03A237D8F3}"/>
              </a:ext>
            </a:extLst>
          </p:cNvPr>
          <p:cNvPicPr>
            <a:picLocks noChangeAspect="1"/>
          </p:cNvPicPr>
          <p:nvPr userDrawn="1"/>
        </p:nvPicPr>
        <p:blipFill>
          <a:blip r:embed="rId13"/>
          <a:stretch>
            <a:fillRect/>
          </a:stretch>
        </p:blipFill>
        <p:spPr>
          <a:xfrm>
            <a:off x="229988" y="5961888"/>
            <a:ext cx="1390091" cy="405668"/>
          </a:xfrm>
          <a:prstGeom prst="rect">
            <a:avLst/>
          </a:prstGeom>
        </p:spPr>
      </p:pic>
    </p:spTree>
    <p:extLst>
      <p:ext uri="{BB962C8B-B14F-4D97-AF65-F5344CB8AC3E}">
        <p14:creationId xmlns:p14="http://schemas.microsoft.com/office/powerpoint/2010/main" val="32897480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CDD0B-45F7-C748-8E0E-60E9355515F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pic>
        <p:nvPicPr>
          <p:cNvPr id="10" name="Picture 9">
            <a:extLst>
              <a:ext uri="{FF2B5EF4-FFF2-40B4-BE49-F238E27FC236}">
                <a16:creationId xmlns:a16="http://schemas.microsoft.com/office/drawing/2014/main" id="{FE20E5BE-3BAD-0D4D-B23F-57E3D6D3FCEC}"/>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8840950" y="5984973"/>
            <a:ext cx="3072686" cy="447347"/>
          </a:xfrm>
          <a:prstGeom prst="rect">
            <a:avLst/>
          </a:prstGeom>
        </p:spPr>
      </p:pic>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7" name="Picture 6">
            <a:extLst>
              <a:ext uri="{FF2B5EF4-FFF2-40B4-BE49-F238E27FC236}">
                <a16:creationId xmlns:a16="http://schemas.microsoft.com/office/drawing/2014/main" id="{483E2013-0CA5-9644-9E2C-BA1D425716D9}"/>
              </a:ext>
            </a:extLst>
          </p:cNvPr>
          <p:cNvPicPr>
            <a:picLocks noChangeAspect="1"/>
          </p:cNvPicPr>
          <p:nvPr userDrawn="1"/>
        </p:nvPicPr>
        <p:blipFill>
          <a:blip r:embed="rId14"/>
          <a:stretch>
            <a:fillRect/>
          </a:stretch>
        </p:blipFill>
        <p:spPr>
          <a:xfrm>
            <a:off x="229988" y="5961888"/>
            <a:ext cx="1390091" cy="405668"/>
          </a:xfrm>
          <a:prstGeom prst="rect">
            <a:avLst/>
          </a:prstGeom>
        </p:spPr>
      </p:pic>
    </p:spTree>
    <p:extLst>
      <p:ext uri="{BB962C8B-B14F-4D97-AF65-F5344CB8AC3E}">
        <p14:creationId xmlns:p14="http://schemas.microsoft.com/office/powerpoint/2010/main" val="127348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7CDD0B-45F7-C748-8E0E-60E9355515F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sp>
        <p:nvSpPr>
          <p:cNvPr id="11" name="Rectangle 10">
            <a:extLst>
              <a:ext uri="{FF2B5EF4-FFF2-40B4-BE49-F238E27FC236}">
                <a16:creationId xmlns:a16="http://schemas.microsoft.com/office/drawing/2014/main" id="{7542F145-CDE9-9043-8BF1-DDCE1B457E1B}"/>
              </a:ext>
            </a:extLst>
          </p:cNvPr>
          <p:cNvSpPr/>
          <p:nvPr userDrawn="1"/>
        </p:nvSpPr>
        <p:spPr>
          <a:xfrm>
            <a:off x="0" y="6538912"/>
            <a:ext cx="12192000" cy="3190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B300"/>
              </a:solidFill>
              <a:latin typeface="Arial Regular"/>
            </a:endParaRPr>
          </a:p>
        </p:txBody>
      </p:sp>
      <p:pic>
        <p:nvPicPr>
          <p:cNvPr id="7" name="Picture 6">
            <a:extLst>
              <a:ext uri="{FF2B5EF4-FFF2-40B4-BE49-F238E27FC236}">
                <a16:creationId xmlns:a16="http://schemas.microsoft.com/office/drawing/2014/main" id="{483E2013-0CA5-9644-9E2C-BA1D425716D9}"/>
              </a:ext>
            </a:extLst>
          </p:cNvPr>
          <p:cNvPicPr>
            <a:picLocks noChangeAspect="1"/>
          </p:cNvPicPr>
          <p:nvPr userDrawn="1"/>
        </p:nvPicPr>
        <p:blipFill>
          <a:blip r:embed="rId13"/>
          <a:stretch>
            <a:fillRect/>
          </a:stretch>
        </p:blipFill>
        <p:spPr>
          <a:xfrm>
            <a:off x="229988" y="5961888"/>
            <a:ext cx="1390091" cy="405668"/>
          </a:xfrm>
          <a:prstGeom prst="rect">
            <a:avLst/>
          </a:prstGeom>
        </p:spPr>
      </p:pic>
    </p:spTree>
    <p:extLst>
      <p:ext uri="{BB962C8B-B14F-4D97-AF65-F5344CB8AC3E}">
        <p14:creationId xmlns:p14="http://schemas.microsoft.com/office/powerpoint/2010/main" val="119583694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hivcounseltrainer-1-mqbhzw3ysa-uc.a.run.app/"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BE9982-D272-FC45-8DF4-D7322CA12AAF}"/>
              </a:ext>
            </a:extLst>
          </p:cNvPr>
          <p:cNvSpPr txBox="1"/>
          <p:nvPr/>
        </p:nvSpPr>
        <p:spPr>
          <a:xfrm>
            <a:off x="217443" y="3410174"/>
            <a:ext cx="11757114"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Get </a:t>
            </a:r>
            <a:r>
              <a:rPr lang="en-US" sz="4800" b="1" dirty="0" err="1">
                <a:latin typeface="Arial" panose="020B0604020202020204" pitchFamily="34" charset="0"/>
                <a:cs typeface="Arial" panose="020B0604020202020204" pitchFamily="34" charset="0"/>
              </a:rPr>
              <a:t>PrEPped</a:t>
            </a:r>
            <a:r>
              <a:rPr lang="en-US" sz="4800" b="1" dirty="0">
                <a:latin typeface="Arial" panose="020B0604020202020204" pitchFamily="34" charset="0"/>
                <a:cs typeface="Arial" panose="020B0604020202020204" pitchFamily="34" charset="0"/>
              </a:rPr>
              <a:t>: Expanding the Role of Pharmacists in HIV Prevention</a:t>
            </a:r>
          </a:p>
        </p:txBody>
      </p:sp>
      <p:sp>
        <p:nvSpPr>
          <p:cNvPr id="3" name="TextBox 2">
            <a:extLst>
              <a:ext uri="{FF2B5EF4-FFF2-40B4-BE49-F238E27FC236}">
                <a16:creationId xmlns:a16="http://schemas.microsoft.com/office/drawing/2014/main" id="{E79B49D7-88AD-B14D-A5EE-97298F12FF35}"/>
              </a:ext>
            </a:extLst>
          </p:cNvPr>
          <p:cNvSpPr txBox="1"/>
          <p:nvPr/>
        </p:nvSpPr>
        <p:spPr>
          <a:xfrm>
            <a:off x="3616976" y="5055626"/>
            <a:ext cx="4958049" cy="830997"/>
          </a:xfrm>
          <a:prstGeom prst="rect">
            <a:avLst/>
          </a:prstGeom>
          <a:noFill/>
        </p:spPr>
        <p:txBody>
          <a:bodyPr wrap="square" rtlCol="0">
            <a:spAutoFit/>
          </a:bodyPr>
          <a:lstStyle/>
          <a:p>
            <a:r>
              <a:rPr lang="en-US" sz="2400" b="1" dirty="0">
                <a:solidFill>
                  <a:srgbClr val="FFB300"/>
                </a:solidFill>
                <a:latin typeface="Arial" panose="020B0604020202020204" pitchFamily="34" charset="0"/>
                <a:cs typeface="Arial" panose="020B0604020202020204" pitchFamily="34" charset="0"/>
              </a:rPr>
              <a:t>Anne M. Masich, PharmD, BCPS</a:t>
            </a:r>
          </a:p>
          <a:p>
            <a:r>
              <a:rPr lang="en-US" sz="2400" b="1" dirty="0" err="1">
                <a:solidFill>
                  <a:srgbClr val="FFB300"/>
                </a:solidFill>
                <a:latin typeface="Arial" panose="020B0604020202020204" pitchFamily="34" charset="0"/>
                <a:cs typeface="Arial" panose="020B0604020202020204" pitchFamily="34" charset="0"/>
              </a:rPr>
              <a:t>Dayanjan</a:t>
            </a:r>
            <a:r>
              <a:rPr lang="en-US" sz="2400" b="1" dirty="0">
                <a:solidFill>
                  <a:srgbClr val="FFB300"/>
                </a:solidFill>
                <a:latin typeface="Arial" panose="020B0604020202020204" pitchFamily="34" charset="0"/>
                <a:cs typeface="Arial" panose="020B0604020202020204" pitchFamily="34" charset="0"/>
              </a:rPr>
              <a:t> S. Wijesinghe, PhD</a:t>
            </a:r>
          </a:p>
        </p:txBody>
      </p:sp>
    </p:spTree>
    <p:extLst>
      <p:ext uri="{BB962C8B-B14F-4D97-AF65-F5344CB8AC3E}">
        <p14:creationId xmlns:p14="http://schemas.microsoft.com/office/powerpoint/2010/main" val="3888292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1CC0-93F2-6277-BF3F-E0D2E09C9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D7725-0680-C8D1-3046-6D61E27B886E}"/>
              </a:ext>
            </a:extLst>
          </p:cNvPr>
          <p:cNvSpPr>
            <a:spLocks noGrp="1"/>
          </p:cNvSpPr>
          <p:nvPr>
            <p:ph type="title"/>
          </p:nvPr>
        </p:nvSpPr>
        <p:spPr>
          <a:xfrm>
            <a:off x="838200" y="365125"/>
            <a:ext cx="10515600" cy="712561"/>
          </a:xfrm>
        </p:spPr>
        <p:txBody>
          <a:bodyPr/>
          <a:lstStyle/>
          <a:p>
            <a:pPr algn="ctr"/>
            <a:r>
              <a:rPr lang="en-US" dirty="0"/>
              <a:t>Barriers to Implementation</a:t>
            </a:r>
          </a:p>
        </p:txBody>
      </p:sp>
      <p:sp>
        <p:nvSpPr>
          <p:cNvPr id="13" name="TextBox 12">
            <a:extLst>
              <a:ext uri="{FF2B5EF4-FFF2-40B4-BE49-F238E27FC236}">
                <a16:creationId xmlns:a16="http://schemas.microsoft.com/office/drawing/2014/main" id="{7DD19D04-3188-A746-6AD3-C4F1B6AE2F29}"/>
              </a:ext>
            </a:extLst>
          </p:cNvPr>
          <p:cNvSpPr txBox="1"/>
          <p:nvPr/>
        </p:nvSpPr>
        <p:spPr>
          <a:xfrm>
            <a:off x="0" y="6490548"/>
            <a:ext cx="1766830"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https://www.vdh.virginia.gov</a:t>
            </a:r>
          </a:p>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preplocator.org</a:t>
            </a:r>
            <a:r>
              <a:rPr lang="en-US" sz="10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D07CAEDA-0817-6B07-EBB4-081A6C6CAA4E}"/>
              </a:ext>
            </a:extLst>
          </p:cNvPr>
          <p:cNvSpPr txBox="1"/>
          <p:nvPr/>
        </p:nvSpPr>
        <p:spPr>
          <a:xfrm>
            <a:off x="584615" y="1226940"/>
            <a:ext cx="11062741" cy="4401205"/>
          </a:xfrm>
          <a:prstGeom prst="rect">
            <a:avLst/>
          </a:prstGeom>
          <a:noFill/>
          <a:ln>
            <a:noFill/>
          </a:ln>
        </p:spPr>
        <p:txBody>
          <a:bodyPr wrap="square" rtlCol="0">
            <a:spAutoFit/>
          </a:bodyPr>
          <a:lstStyle/>
          <a:p>
            <a:pPr marL="239713" indent="-239713">
              <a:buFont typeface="Arial" panose="020B0604020202020204" pitchFamily="34" charset="0"/>
              <a:buChar char="•"/>
            </a:pPr>
            <a:r>
              <a:rPr lang="en-US" sz="2800" dirty="0">
                <a:latin typeface="Arial" panose="020B0604020202020204" pitchFamily="34" charset="0"/>
                <a:cs typeface="Arial" panose="020B0604020202020204" pitchFamily="34" charset="0"/>
              </a:rPr>
              <a:t>Pharmacist hesitancy due to confidence in knowledge, experience, liability concerns or personal beliefs</a:t>
            </a:r>
          </a:p>
          <a:p>
            <a:pPr marL="239713" indent="-239713">
              <a:buFont typeface="Arial" panose="020B0604020202020204" pitchFamily="34" charset="0"/>
              <a:buChar char="•"/>
            </a:pPr>
            <a:r>
              <a:rPr lang="en-US" sz="2800" dirty="0">
                <a:latin typeface="Arial" panose="020B0604020202020204" pitchFamily="34" charset="0"/>
                <a:cs typeface="Arial" panose="020B0604020202020204" pitchFamily="34" charset="0"/>
              </a:rPr>
              <a:t>Need for additional training</a:t>
            </a:r>
          </a:p>
          <a:p>
            <a:pPr marL="239713" indent="-239713">
              <a:buFont typeface="Arial" panose="020B0604020202020204" pitchFamily="34" charset="0"/>
              <a:buChar char="•"/>
            </a:pPr>
            <a:r>
              <a:rPr lang="en-US" sz="2800" dirty="0">
                <a:latin typeface="Arial" panose="020B0604020202020204" pitchFamily="34" charset="0"/>
                <a:cs typeface="Arial" panose="020B0604020202020204" pitchFamily="34" charset="0"/>
              </a:rPr>
              <a:t>Cost to the pharmacy</a:t>
            </a:r>
          </a:p>
          <a:p>
            <a:pPr marL="239713" indent="-239713">
              <a:buFont typeface="Arial" panose="020B0604020202020204" pitchFamily="34" charset="0"/>
              <a:buChar char="•"/>
            </a:pPr>
            <a:r>
              <a:rPr lang="en-US" sz="2800" dirty="0">
                <a:latin typeface="Arial" panose="020B0604020202020204" pitchFamily="34" charset="0"/>
                <a:cs typeface="Arial" panose="020B0604020202020204" pitchFamily="34" charset="0"/>
              </a:rPr>
              <a:t>Lack of public awareness</a:t>
            </a:r>
          </a:p>
          <a:p>
            <a:pPr marL="239713" indent="-239713">
              <a:buFont typeface="Arial" panose="020B0604020202020204" pitchFamily="34" charset="0"/>
              <a:buChar char="•"/>
            </a:pPr>
            <a:r>
              <a:rPr lang="en-US" sz="2800" dirty="0">
                <a:latin typeface="Arial" panose="020B0604020202020204" pitchFamily="34" charset="0"/>
                <a:cs typeface="Arial" panose="020B0604020202020204" pitchFamily="34" charset="0"/>
              </a:rPr>
              <a:t>Logistical challenges</a:t>
            </a:r>
          </a:p>
          <a:p>
            <a:pPr marL="577850" lvl="1" indent="-176213">
              <a:buFont typeface="Arial" panose="020B0604020202020204" pitchFamily="34" charset="0"/>
              <a:buChar char="•"/>
            </a:pPr>
            <a:r>
              <a:rPr lang="en-US" sz="2800" dirty="0">
                <a:latin typeface="Arial" panose="020B0604020202020204" pitchFamily="34" charset="0"/>
                <a:cs typeface="Arial" panose="020B0604020202020204" pitchFamily="34" charset="0"/>
              </a:rPr>
              <a:t>Availability of a private counseling area</a:t>
            </a:r>
          </a:p>
          <a:p>
            <a:pPr marL="577850" lvl="1" indent="-176213">
              <a:buFont typeface="Arial" panose="020B0604020202020204" pitchFamily="34" charset="0"/>
              <a:buChar char="•"/>
            </a:pPr>
            <a:r>
              <a:rPr lang="en-US" sz="2800" dirty="0">
                <a:latin typeface="Arial" panose="020B0604020202020204" pitchFamily="34" charset="0"/>
                <a:cs typeface="Arial" panose="020B0604020202020204" pitchFamily="34" charset="0"/>
              </a:rPr>
              <a:t>Laboratory testing and medical record sharing</a:t>
            </a:r>
          </a:p>
          <a:p>
            <a:pPr marL="577850" lvl="1" indent="-176213">
              <a:buFont typeface="Arial" panose="020B0604020202020204" pitchFamily="34" charset="0"/>
              <a:buChar char="•"/>
            </a:pPr>
            <a:r>
              <a:rPr lang="en-US" sz="2800" dirty="0">
                <a:latin typeface="Arial" panose="020B0604020202020204" pitchFamily="34" charset="0"/>
                <a:cs typeface="Arial" panose="020B0604020202020204" pitchFamily="34" charset="0"/>
              </a:rPr>
              <a:t>Lack of time and staffing</a:t>
            </a:r>
          </a:p>
          <a:p>
            <a:pPr marL="577850" lvl="1" indent="-176213">
              <a:buFont typeface="Arial" panose="020B0604020202020204" pitchFamily="34" charset="0"/>
              <a:buChar char="•"/>
            </a:pPr>
            <a:r>
              <a:rPr lang="en-US" sz="2800" dirty="0">
                <a:latin typeface="Arial" panose="020B0604020202020204" pitchFamily="34" charset="0"/>
                <a:cs typeface="Arial" panose="020B0604020202020204" pitchFamily="34" charset="0"/>
              </a:rPr>
              <a:t>Workflow adjustments</a:t>
            </a:r>
          </a:p>
        </p:txBody>
      </p:sp>
    </p:spTree>
    <p:extLst>
      <p:ext uri="{BB962C8B-B14F-4D97-AF65-F5344CB8AC3E}">
        <p14:creationId xmlns:p14="http://schemas.microsoft.com/office/powerpoint/2010/main" val="109078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D22B-D6D6-DDDA-E803-E651D59FC8F5}"/>
              </a:ext>
            </a:extLst>
          </p:cNvPr>
          <p:cNvSpPr>
            <a:spLocks noGrp="1"/>
          </p:cNvSpPr>
          <p:nvPr>
            <p:ph type="title"/>
          </p:nvPr>
        </p:nvSpPr>
        <p:spPr>
          <a:xfrm>
            <a:off x="831849" y="1709738"/>
            <a:ext cx="11185979" cy="2852737"/>
          </a:xfrm>
        </p:spPr>
        <p:txBody>
          <a:bodyPr/>
          <a:lstStyle/>
          <a:p>
            <a:r>
              <a:rPr lang="en-US" sz="5400" dirty="0"/>
              <a:t>HIV PrEP Pharmacotherapy Review</a:t>
            </a:r>
          </a:p>
        </p:txBody>
      </p:sp>
      <p:sp>
        <p:nvSpPr>
          <p:cNvPr id="3" name="Text Placeholder 2">
            <a:extLst>
              <a:ext uri="{FF2B5EF4-FFF2-40B4-BE49-F238E27FC236}">
                <a16:creationId xmlns:a16="http://schemas.microsoft.com/office/drawing/2014/main" id="{14304965-B2C7-F054-7A50-8BE1C2505064}"/>
              </a:ext>
            </a:extLst>
          </p:cNvPr>
          <p:cNvSpPr>
            <a:spLocks noGrp="1"/>
          </p:cNvSpPr>
          <p:nvPr>
            <p:ph type="body" idx="1"/>
          </p:nvPr>
        </p:nvSpPr>
        <p:spPr/>
        <p:txBody>
          <a:bodyPr/>
          <a:lstStyle/>
          <a:p>
            <a:r>
              <a:rPr lang="en-US" dirty="0"/>
              <a:t>Oral tablets</a:t>
            </a:r>
          </a:p>
          <a:p>
            <a:r>
              <a:rPr lang="en-US" dirty="0"/>
              <a:t>Long-acting injectable</a:t>
            </a:r>
          </a:p>
        </p:txBody>
      </p:sp>
    </p:spTree>
    <p:extLst>
      <p:ext uri="{BB962C8B-B14F-4D97-AF65-F5344CB8AC3E}">
        <p14:creationId xmlns:p14="http://schemas.microsoft.com/office/powerpoint/2010/main" val="38281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CBC3-EF25-DF78-60E2-6ED04741E27C}"/>
              </a:ext>
            </a:extLst>
          </p:cNvPr>
          <p:cNvSpPr>
            <a:spLocks noGrp="1"/>
          </p:cNvSpPr>
          <p:nvPr>
            <p:ph type="title"/>
          </p:nvPr>
        </p:nvSpPr>
        <p:spPr>
          <a:xfrm>
            <a:off x="838200" y="201836"/>
            <a:ext cx="10515600" cy="1006475"/>
          </a:xfrm>
        </p:spPr>
        <p:txBody>
          <a:bodyPr/>
          <a:lstStyle/>
          <a:p>
            <a:pPr algn="ctr"/>
            <a:r>
              <a:rPr lang="en-US" dirty="0"/>
              <a:t>Oral PrEP Regimens</a:t>
            </a:r>
            <a:br>
              <a:rPr lang="en-US" dirty="0"/>
            </a:br>
            <a:r>
              <a:rPr lang="en-US" sz="1800" i="0" u="none" strike="noStrike" dirty="0">
                <a:solidFill>
                  <a:srgbClr val="000000"/>
                </a:solidFill>
                <a:effectLst/>
                <a:latin typeface="Arial" panose="020B0604020202020204" pitchFamily="34" charset="0"/>
                <a:cs typeface="Arial" panose="020B0604020202020204" pitchFamily="34" charset="0"/>
              </a:rPr>
              <a:t>(nucleoside reverse transcriptase inhibitors)</a:t>
            </a:r>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Content Placeholder 9">
                <a:extLst>
                  <a:ext uri="{FF2B5EF4-FFF2-40B4-BE49-F238E27FC236}">
                    <a16:creationId xmlns:a16="http://schemas.microsoft.com/office/drawing/2014/main" id="{29A0EFD4-44C2-BA82-0CE8-B656FBDEF7BE}"/>
                  </a:ext>
                </a:extLst>
              </p:cNvPr>
              <p:cNvSpPr txBox="1">
                <a:spLocks/>
              </p:cNvSpPr>
              <p:nvPr/>
            </p:nvSpPr>
            <p:spPr>
              <a:xfrm>
                <a:off x="6470472" y="1891557"/>
                <a:ext cx="5775952" cy="48684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panose="020B0604020202020204" pitchFamily="34" charset="0"/>
                    <a:cs typeface="Arial" panose="020B0604020202020204" pitchFamily="34" charset="0"/>
                  </a:rPr>
                  <a:t>FTC/TAF </a:t>
                </a:r>
                <a:r>
                  <a:rPr lang="en-US" dirty="0">
                    <a:latin typeface="Arial" panose="020B0604020202020204" pitchFamily="34" charset="0"/>
                    <a:cs typeface="Arial" panose="020B0604020202020204" pitchFamily="34" charset="0"/>
                  </a:rPr>
                  <a:t>(200/25 mg)</a:t>
                </a:r>
              </a:p>
              <a:p>
                <a:r>
                  <a:rPr lang="en-US" dirty="0">
                    <a:latin typeface="Arial" panose="020B0604020202020204" pitchFamily="34" charset="0"/>
                    <a:cs typeface="Arial" panose="020B0604020202020204" pitchFamily="34" charset="0"/>
                  </a:rPr>
                  <a:t>No generic available</a:t>
                </a:r>
              </a:p>
              <a:p>
                <a:r>
                  <a:rPr lang="en-US" dirty="0">
                    <a:latin typeface="Arial" panose="020B0604020202020204" pitchFamily="34" charset="0"/>
                    <a:cs typeface="Arial" panose="020B0604020202020204" pitchFamily="34" charset="0"/>
                  </a:rPr>
                  <a:t>FDA approved for MSM and TGW</a:t>
                </a:r>
              </a:p>
              <a:p>
                <a:pPr lvl="1"/>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approved for women or TGM</a:t>
                </a:r>
              </a:p>
              <a:p>
                <a:r>
                  <a:rPr lang="en-US" dirty="0">
                    <a:latin typeface="Arial" panose="020B0604020202020204" pitchFamily="34" charset="0"/>
                    <a:cs typeface="Arial" panose="020B0604020202020204" pitchFamily="34" charset="0"/>
                  </a:rPr>
                  <a:t>Once daily, NOT on demand</a:t>
                </a:r>
              </a:p>
              <a:p>
                <a:r>
                  <a:rPr lang="en-US" dirty="0">
                    <a:latin typeface="Arial" panose="020B0604020202020204" pitchFamily="34" charset="0"/>
                    <a:cs typeface="Arial" panose="020B0604020202020204" pitchFamily="34" charset="0"/>
                  </a:rPr>
                  <a:t>Not recommended if </a:t>
                </a:r>
                <a:r>
                  <a:rPr lang="en-US" dirty="0" err="1">
                    <a:latin typeface="Arial" panose="020B0604020202020204" pitchFamily="34" charset="0"/>
                    <a:cs typeface="Arial" panose="020B0604020202020204" pitchFamily="34" charset="0"/>
                  </a:rPr>
                  <a:t>CrCl</a:t>
                </a:r>
                <a:r>
                  <a:rPr lang="en-US" dirty="0">
                    <a:latin typeface="Arial" panose="020B0604020202020204" pitchFamily="34" charset="0"/>
                    <a:cs typeface="Arial" panose="020B0604020202020204" pitchFamily="34"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Arial" panose="020B0604020202020204" pitchFamily="34" charset="0"/>
                    <a:cs typeface="Arial" panose="020B0604020202020204" pitchFamily="34" charset="0"/>
                  </a:rPr>
                  <a:t>30 mL/min</a:t>
                </a:r>
              </a:p>
            </p:txBody>
          </p:sp>
        </mc:Choice>
        <mc:Fallback xmlns="">
          <p:sp>
            <p:nvSpPr>
              <p:cNvPr id="6" name="Content Placeholder 9">
                <a:extLst>
                  <a:ext uri="{FF2B5EF4-FFF2-40B4-BE49-F238E27FC236}">
                    <a16:creationId xmlns:a16="http://schemas.microsoft.com/office/drawing/2014/main" id="{29A0EFD4-44C2-BA82-0CE8-B656FBDEF7BE}"/>
                  </a:ext>
                </a:extLst>
              </p:cNvPr>
              <p:cNvSpPr txBox="1">
                <a:spLocks noRot="1" noChangeAspect="1" noMove="1" noResize="1" noEditPoints="1" noAdjustHandles="1" noChangeArrowheads="1" noChangeShapeType="1" noTextEdit="1"/>
              </p:cNvSpPr>
              <p:nvPr/>
            </p:nvSpPr>
            <p:spPr>
              <a:xfrm>
                <a:off x="6470472" y="1891557"/>
                <a:ext cx="5775952" cy="4868471"/>
              </a:xfrm>
              <a:prstGeom prst="rect">
                <a:avLst/>
              </a:prstGeom>
              <a:blipFill>
                <a:blip r:embed="rId3"/>
                <a:stretch>
                  <a:fillRect l="-2193" t="-2078" r="-1754"/>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EFA0617-8E50-AAE7-08A3-0B62EC51F6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79498" y="1094114"/>
            <a:ext cx="1308100" cy="723900"/>
          </a:xfrm>
          <a:prstGeom prst="rect">
            <a:avLst/>
          </a:prstGeom>
        </p:spPr>
      </p:pic>
      <mc:AlternateContent xmlns:mc="http://schemas.openxmlformats.org/markup-compatibility/2006" xmlns:a14="http://schemas.microsoft.com/office/drawing/2010/main">
        <mc:Choice Requires="a14">
          <p:sp>
            <p:nvSpPr>
              <p:cNvPr id="8" name="Content Placeholder 11">
                <a:extLst>
                  <a:ext uri="{FF2B5EF4-FFF2-40B4-BE49-F238E27FC236}">
                    <a16:creationId xmlns:a16="http://schemas.microsoft.com/office/drawing/2014/main" id="{7CD6B61E-6C0C-6A49-9018-16FC05F7BB5D}"/>
                  </a:ext>
                </a:extLst>
              </p:cNvPr>
              <p:cNvSpPr>
                <a:spLocks noGrp="1"/>
              </p:cNvSpPr>
              <p:nvPr>
                <p:ph sz="half" idx="1"/>
              </p:nvPr>
            </p:nvSpPr>
            <p:spPr>
              <a:xfrm>
                <a:off x="234044" y="1893095"/>
                <a:ext cx="6236427" cy="4667250"/>
              </a:xfrm>
            </p:spPr>
            <p:txBody>
              <a:bodyPr>
                <a:normAutofit/>
              </a:bodyPr>
              <a:lstStyle/>
              <a:p>
                <a:pPr marL="0" indent="0">
                  <a:buNone/>
                </a:pPr>
                <a:r>
                  <a:rPr lang="en-US" b="1" dirty="0"/>
                  <a:t>FTC/TDF </a:t>
                </a:r>
                <a:r>
                  <a:rPr lang="en-US" dirty="0"/>
                  <a:t>(200/300 mg)</a:t>
                </a:r>
              </a:p>
              <a:p>
                <a:r>
                  <a:rPr lang="en-US" dirty="0"/>
                  <a:t>Generic available</a:t>
                </a:r>
              </a:p>
              <a:p>
                <a:r>
                  <a:rPr lang="en-US" dirty="0"/>
                  <a:t>FDA approved for ALL people with sex or injection drug use risk factors</a:t>
                </a:r>
                <a:endParaRPr lang="en-US" b="1" dirty="0"/>
              </a:p>
              <a:p>
                <a:r>
                  <a:rPr lang="en-US" dirty="0"/>
                  <a:t>Once daily or on demand 2:1:1  </a:t>
                </a:r>
              </a:p>
              <a:p>
                <a:r>
                  <a:rPr lang="en-US" dirty="0"/>
                  <a:t>Not recommended if </a:t>
                </a:r>
                <a:r>
                  <a:rPr lang="en-US" dirty="0" err="1"/>
                  <a:t>CrCl</a:t>
                </a:r>
                <a:r>
                  <a:rPr lang="en-US" dirty="0"/>
                  <a:t> </a:t>
                </a:r>
                <a14:m>
                  <m:oMath xmlns:m="http://schemas.openxmlformats.org/officeDocument/2006/math">
                    <m:r>
                      <a:rPr lang="en-US" b="0" i="1" smtClean="0">
                        <a:latin typeface="Cambria Math" panose="02040503050406030204" pitchFamily="18" charset="0"/>
                        <a:ea typeface="Cambria Math" panose="02040503050406030204" pitchFamily="18" charset="0"/>
                      </a:rPr>
                      <m:t>&lt;</m:t>
                    </m:r>
                  </m:oMath>
                </a14:m>
                <a:r>
                  <a:rPr lang="en-US" dirty="0"/>
                  <a:t>60 mL/min</a:t>
                </a:r>
              </a:p>
            </p:txBody>
          </p:sp>
        </mc:Choice>
        <mc:Fallback xmlns="">
          <p:sp>
            <p:nvSpPr>
              <p:cNvPr id="8" name="Content Placeholder 11">
                <a:extLst>
                  <a:ext uri="{FF2B5EF4-FFF2-40B4-BE49-F238E27FC236}">
                    <a16:creationId xmlns:a16="http://schemas.microsoft.com/office/drawing/2014/main" id="{7CD6B61E-6C0C-6A49-9018-16FC05F7BB5D}"/>
                  </a:ext>
                </a:extLst>
              </p:cNvPr>
              <p:cNvSpPr>
                <a:spLocks noGrp="1" noRot="1" noChangeAspect="1" noMove="1" noResize="1" noEditPoints="1" noAdjustHandles="1" noChangeArrowheads="1" noChangeShapeType="1" noTextEdit="1"/>
              </p:cNvSpPr>
              <p:nvPr>
                <p:ph sz="half" idx="1"/>
              </p:nvPr>
            </p:nvSpPr>
            <p:spPr>
              <a:xfrm>
                <a:off x="234044" y="1893095"/>
                <a:ext cx="6236427" cy="4667250"/>
              </a:xfrm>
              <a:blipFill>
                <a:blip r:embed="rId5"/>
                <a:stretch>
                  <a:fillRect l="-2033" t="-2174"/>
                </a:stretch>
              </a:blipFill>
            </p:spPr>
            <p:txBody>
              <a:bodyPr/>
              <a:lstStyle/>
              <a:p>
                <a:r>
                  <a:rPr lang="en-US">
                    <a:noFill/>
                  </a:rPr>
                  <a:t> </a:t>
                </a:r>
              </a:p>
            </p:txBody>
          </p:sp>
        </mc:Fallback>
      </mc:AlternateContent>
      <p:pic>
        <p:nvPicPr>
          <p:cNvPr id="9" name="Content Placeholder 4">
            <a:extLst>
              <a:ext uri="{FF2B5EF4-FFF2-40B4-BE49-F238E27FC236}">
                <a16:creationId xmlns:a16="http://schemas.microsoft.com/office/drawing/2014/main" id="{5C56BD77-5F1E-CDE4-F2A7-B2C42572BD3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32915" y="1103196"/>
            <a:ext cx="1485900" cy="749300"/>
          </a:xfrm>
          <a:prstGeom prst="rect">
            <a:avLst/>
          </a:prstGeom>
        </p:spPr>
      </p:pic>
      <p:sp>
        <p:nvSpPr>
          <p:cNvPr id="10" name="TextBox 9">
            <a:extLst>
              <a:ext uri="{FF2B5EF4-FFF2-40B4-BE49-F238E27FC236}">
                <a16:creationId xmlns:a16="http://schemas.microsoft.com/office/drawing/2014/main" id="{097A88E3-8D55-6823-F94F-E665842C2AAE}"/>
              </a:ext>
            </a:extLst>
          </p:cNvPr>
          <p:cNvSpPr txBox="1"/>
          <p:nvPr/>
        </p:nvSpPr>
        <p:spPr>
          <a:xfrm>
            <a:off x="6629400" y="6490548"/>
            <a:ext cx="5562600" cy="400110"/>
          </a:xfrm>
          <a:prstGeom prst="rect">
            <a:avLst/>
          </a:prstGeom>
          <a:noFill/>
        </p:spPr>
        <p:txBody>
          <a:bodyPr wrap="square" rtlCol="0">
            <a:spAutoFit/>
          </a:bodyPr>
          <a:lstStyle/>
          <a:p>
            <a:r>
              <a:rPr lang="en-US" sz="1000" dirty="0"/>
              <a:t>FTC: emtricitabine; TDF: tenofovir disoproxil fumarate; </a:t>
            </a:r>
            <a:r>
              <a:rPr lang="en-US" sz="1000" dirty="0" err="1"/>
              <a:t>CrCl</a:t>
            </a:r>
            <a:r>
              <a:rPr lang="en-US" sz="1000" dirty="0"/>
              <a:t>: creatinine clearance mL/min; TAF: tenofovir alafenamide; MSM: men who have sex with men; TGW: transgender women; TGM: transgender men</a:t>
            </a:r>
          </a:p>
        </p:txBody>
      </p:sp>
      <p:sp>
        <p:nvSpPr>
          <p:cNvPr id="11" name="TextBox 10">
            <a:extLst>
              <a:ext uri="{FF2B5EF4-FFF2-40B4-BE49-F238E27FC236}">
                <a16:creationId xmlns:a16="http://schemas.microsoft.com/office/drawing/2014/main" id="{9A2C2430-1044-07A6-8B8C-2BAE3D0DAC38}"/>
              </a:ext>
            </a:extLst>
          </p:cNvPr>
          <p:cNvSpPr txBox="1"/>
          <p:nvPr/>
        </p:nvSpPr>
        <p:spPr>
          <a:xfrm>
            <a:off x="-16329" y="6490548"/>
            <a:ext cx="5303055" cy="400110"/>
          </a:xfrm>
          <a:prstGeom prst="rect">
            <a:avLst/>
          </a:prstGeom>
          <a:noFill/>
        </p:spPr>
        <p:txBody>
          <a:bodyPr wrap="none" rtlCol="0">
            <a:spAutoFit/>
          </a:bodyPr>
          <a:lstStyle/>
          <a:p>
            <a:r>
              <a:rPr lang="en-US" sz="1000" dirty="0"/>
              <a:t>Truvada (emtricitabine and tenofovir disoproxil fumarate) [package insert]. Gilead Sciences; 2024</a:t>
            </a:r>
          </a:p>
          <a:p>
            <a:r>
              <a:rPr lang="en-US" sz="1000" dirty="0" err="1"/>
              <a:t>Descovy</a:t>
            </a:r>
            <a:r>
              <a:rPr lang="en-US" sz="1000" dirty="0"/>
              <a:t> (emtricitabine and tenofovir alafenamide) [Package Insert]. Gilead Sciences;  2022</a:t>
            </a:r>
          </a:p>
        </p:txBody>
      </p:sp>
      <p:sp>
        <p:nvSpPr>
          <p:cNvPr id="12" name="TextBox 11">
            <a:extLst>
              <a:ext uri="{FF2B5EF4-FFF2-40B4-BE49-F238E27FC236}">
                <a16:creationId xmlns:a16="http://schemas.microsoft.com/office/drawing/2014/main" id="{2135F60F-AD44-6687-3AB6-DEB9A738A4A3}"/>
              </a:ext>
            </a:extLst>
          </p:cNvPr>
          <p:cNvSpPr txBox="1"/>
          <p:nvPr/>
        </p:nvSpPr>
        <p:spPr>
          <a:xfrm>
            <a:off x="307522" y="5319173"/>
            <a:ext cx="11576957" cy="523220"/>
          </a:xfrm>
          <a:prstGeom prst="rect">
            <a:avLst/>
          </a:prstGeom>
          <a:noFill/>
        </p:spPr>
        <p:txBody>
          <a:bodyPr wrap="square" rtlCol="0">
            <a:spAutoFit/>
          </a:bodyPr>
          <a:lstStyle/>
          <a:p>
            <a:pPr rtl="0" fontAlgn="base"/>
            <a:r>
              <a:rPr lang="en-US" sz="2800" b="1" i="0" u="none" strike="noStrike" dirty="0">
                <a:solidFill>
                  <a:srgbClr val="000000"/>
                </a:solidFill>
                <a:effectLst/>
                <a:latin typeface="Arial" panose="020B0604020202020204" pitchFamily="34" charset="0"/>
                <a:cs typeface="Arial" panose="020B0604020202020204" pitchFamily="34" charset="0"/>
              </a:rPr>
              <a:t>Adverse effects </a:t>
            </a:r>
            <a:r>
              <a:rPr lang="en-US" sz="2800" b="0" i="0" u="none" strike="noStrike" dirty="0">
                <a:solidFill>
                  <a:srgbClr val="000000"/>
                </a:solidFill>
                <a:effectLst/>
                <a:latin typeface="Arial" panose="020B0604020202020204" pitchFamily="34" charset="0"/>
                <a:cs typeface="Arial" panose="020B0604020202020204" pitchFamily="34" charset="0"/>
              </a:rPr>
              <a:t>(FTC/TDF and FTC/TAF): nausea, GI upset, headache</a:t>
            </a:r>
          </a:p>
        </p:txBody>
      </p:sp>
    </p:spTree>
    <p:extLst>
      <p:ext uri="{BB962C8B-B14F-4D97-AF65-F5344CB8AC3E}">
        <p14:creationId xmlns:p14="http://schemas.microsoft.com/office/powerpoint/2010/main" val="1430011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4211-CE74-15A9-C603-C3A6B88FAFAE}"/>
              </a:ext>
            </a:extLst>
          </p:cNvPr>
          <p:cNvSpPr>
            <a:spLocks noGrp="1"/>
          </p:cNvSpPr>
          <p:nvPr>
            <p:ph type="title"/>
          </p:nvPr>
        </p:nvSpPr>
        <p:spPr>
          <a:xfrm>
            <a:off x="838200" y="218165"/>
            <a:ext cx="10515600" cy="1006475"/>
          </a:xfrm>
        </p:spPr>
        <p:txBody>
          <a:bodyPr/>
          <a:lstStyle/>
          <a:p>
            <a:pPr algn="ctr"/>
            <a:r>
              <a:rPr lang="en-US" dirty="0"/>
              <a:t>Oral PrEP Regimens</a:t>
            </a:r>
            <a:br>
              <a:rPr lang="en-US" dirty="0"/>
            </a:br>
            <a:r>
              <a:rPr lang="en-US" sz="1800" i="0" u="none" strike="noStrike" dirty="0">
                <a:solidFill>
                  <a:srgbClr val="000000"/>
                </a:solidFill>
                <a:effectLst/>
                <a:latin typeface="Arial" panose="020B0604020202020204" pitchFamily="34" charset="0"/>
                <a:cs typeface="Arial" panose="020B0604020202020204" pitchFamily="34" charset="0"/>
              </a:rPr>
              <a:t>Monitoring Requirements</a:t>
            </a:r>
            <a:endParaRPr lang="en-US" sz="1800" dirty="0"/>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6404C48A-7EEF-562D-4B52-B4F8CED43B81}"/>
                  </a:ext>
                </a:extLst>
              </p:cNvPr>
              <p:cNvGraphicFramePr>
                <a:graphicFrameLocks noGrp="1"/>
              </p:cNvGraphicFramePr>
              <p:nvPr>
                <p:ph idx="1"/>
                <p:extLst>
                  <p:ext uri="{D42A27DB-BD31-4B8C-83A1-F6EECF244321}">
                    <p14:modId xmlns:p14="http://schemas.microsoft.com/office/powerpoint/2010/main" val="4036860074"/>
                  </p:ext>
                </p:extLst>
              </p:nvPr>
            </p:nvGraphicFramePr>
            <p:xfrm>
              <a:off x="323851" y="1387926"/>
              <a:ext cx="11544299" cy="4106634"/>
            </p:xfrm>
            <a:graphic>
              <a:graphicData uri="http://schemas.openxmlformats.org/drawingml/2006/table">
                <a:tbl>
                  <a:tblPr firstRow="1" firstCol="1" bandRow="1">
                    <a:tableStyleId>{00A15C55-8517-42AA-B614-E9B94910E393}</a:tableStyleId>
                  </a:tblPr>
                  <a:tblGrid>
                    <a:gridCol w="2383972">
                      <a:extLst>
                        <a:ext uri="{9D8B030D-6E8A-4147-A177-3AD203B41FA5}">
                          <a16:colId xmlns:a16="http://schemas.microsoft.com/office/drawing/2014/main" val="2106828012"/>
                        </a:ext>
                      </a:extLst>
                    </a:gridCol>
                    <a:gridCol w="1819819">
                      <a:extLst>
                        <a:ext uri="{9D8B030D-6E8A-4147-A177-3AD203B41FA5}">
                          <a16:colId xmlns:a16="http://schemas.microsoft.com/office/drawing/2014/main" val="2397960699"/>
                        </a:ext>
                      </a:extLst>
                    </a:gridCol>
                    <a:gridCol w="1819819">
                      <a:extLst>
                        <a:ext uri="{9D8B030D-6E8A-4147-A177-3AD203B41FA5}">
                          <a16:colId xmlns:a16="http://schemas.microsoft.com/office/drawing/2014/main" val="81148889"/>
                        </a:ext>
                      </a:extLst>
                    </a:gridCol>
                    <a:gridCol w="1819819">
                      <a:extLst>
                        <a:ext uri="{9D8B030D-6E8A-4147-A177-3AD203B41FA5}">
                          <a16:colId xmlns:a16="http://schemas.microsoft.com/office/drawing/2014/main" val="1950068526"/>
                        </a:ext>
                      </a:extLst>
                    </a:gridCol>
                    <a:gridCol w="1819819">
                      <a:extLst>
                        <a:ext uri="{9D8B030D-6E8A-4147-A177-3AD203B41FA5}">
                          <a16:colId xmlns:a16="http://schemas.microsoft.com/office/drawing/2014/main" val="3945380817"/>
                        </a:ext>
                      </a:extLst>
                    </a:gridCol>
                    <a:gridCol w="1881051">
                      <a:extLst>
                        <a:ext uri="{9D8B030D-6E8A-4147-A177-3AD203B41FA5}">
                          <a16:colId xmlns:a16="http://schemas.microsoft.com/office/drawing/2014/main" val="1971208307"/>
                        </a:ext>
                      </a:extLst>
                    </a:gridCol>
                  </a:tblGrid>
                  <a:tr h="261258">
                    <a:tc>
                      <a:txBody>
                        <a:bodyPr/>
                        <a:lstStyle/>
                        <a:p>
                          <a:pPr marL="0" marR="0" algn="ctr"/>
                          <a:r>
                            <a:rPr lang="en-US" sz="2000" kern="100" dirty="0">
                              <a:solidFill>
                                <a:schemeClr val="tx1"/>
                              </a:solidFill>
                              <a:effectLst/>
                            </a:rPr>
                            <a:t>Lab Test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Baseline</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14:m>
                            <m:oMath xmlns:m="http://schemas.openxmlformats.org/officeDocument/2006/math">
                              <m:r>
                                <a:rPr lang="en-US" sz="2000" kern="100" smtClean="0">
                                  <a:solidFill>
                                    <a:schemeClr val="tx1"/>
                                  </a:solidFill>
                                  <a:effectLst/>
                                  <a:latin typeface="Cambria Math" panose="02040503050406030204" pitchFamily="18" charset="0"/>
                                </a:rPr>
                                <m:t>≤</m:t>
                              </m:r>
                            </m:oMath>
                          </a14:m>
                          <a:r>
                            <a:rPr lang="en-US" sz="2000" kern="100" dirty="0">
                              <a:solidFill>
                                <a:schemeClr val="tx1"/>
                              </a:solidFill>
                              <a:effectLst/>
                            </a:rPr>
                            <a:t>3 </a:t>
                          </a:r>
                          <a:r>
                            <a:rPr lang="en-US" sz="2000" kern="100" dirty="0" err="1">
                              <a:solidFill>
                                <a:schemeClr val="tx1"/>
                              </a:solidFill>
                              <a:effectLst/>
                            </a:rPr>
                            <a:t>mo</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14:m>
                            <m:oMath xmlns:m="http://schemas.openxmlformats.org/officeDocument/2006/math">
                              <m:r>
                                <a:rPr lang="en-US" sz="2000" kern="100" smtClean="0">
                                  <a:solidFill>
                                    <a:schemeClr val="tx1"/>
                                  </a:solidFill>
                                  <a:effectLst/>
                                  <a:latin typeface="Cambria Math" panose="02040503050406030204" pitchFamily="18" charset="0"/>
                                </a:rPr>
                                <m:t>≤</m:t>
                              </m:r>
                            </m:oMath>
                          </a14:m>
                          <a:r>
                            <a:rPr lang="en-US" sz="2000" kern="100" dirty="0">
                              <a:solidFill>
                                <a:schemeClr val="tx1"/>
                              </a:solidFill>
                              <a:effectLst/>
                            </a:rPr>
                            <a:t>6 </a:t>
                          </a:r>
                          <a:r>
                            <a:rPr lang="en-US" sz="2000" kern="100" dirty="0" err="1">
                              <a:solidFill>
                                <a:schemeClr val="tx1"/>
                              </a:solidFill>
                              <a:effectLst/>
                            </a:rPr>
                            <a:t>mo</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14:m>
                            <m:oMath xmlns:m="http://schemas.openxmlformats.org/officeDocument/2006/math">
                              <m:r>
                                <a:rPr lang="en-US" sz="2000" kern="100" smtClean="0">
                                  <a:solidFill>
                                    <a:schemeClr val="tx1"/>
                                  </a:solidFill>
                                  <a:effectLst/>
                                  <a:latin typeface="Cambria Math" panose="02040503050406030204" pitchFamily="18" charset="0"/>
                                </a:rPr>
                                <m:t>≤</m:t>
                              </m:r>
                            </m:oMath>
                          </a14:m>
                          <a:r>
                            <a:rPr lang="en-US" sz="2000" kern="100" dirty="0">
                              <a:solidFill>
                                <a:schemeClr val="tx1"/>
                              </a:solidFill>
                              <a:effectLst/>
                            </a:rPr>
                            <a:t>12 </a:t>
                          </a:r>
                          <a:r>
                            <a:rPr lang="en-US" sz="2000" kern="100" dirty="0" err="1">
                              <a:solidFill>
                                <a:schemeClr val="tx1"/>
                              </a:solidFill>
                              <a:effectLst/>
                            </a:rPr>
                            <a:t>mo</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At discontinuation</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1045450"/>
                      </a:ext>
                    </a:extLst>
                  </a:tr>
                  <a:tr h="349703">
                    <a:tc>
                      <a:txBody>
                        <a:bodyPr/>
                        <a:lstStyle/>
                        <a:p>
                          <a:pPr marL="0" marR="0"/>
                          <a:r>
                            <a:rPr lang="en-US" sz="2000" kern="100" dirty="0">
                              <a:solidFill>
                                <a:schemeClr val="tx1"/>
                              </a:solidFill>
                              <a:effectLst/>
                            </a:rPr>
                            <a:t>HIV Ag/Ab test</a:t>
                          </a:r>
                          <a:r>
                            <a:rPr lang="en-US" sz="2000" kern="100" baseline="30000" dirty="0">
                              <a:solidFill>
                                <a:schemeClr val="tx1"/>
                              </a:solidFill>
                              <a:effectLst/>
                            </a:rPr>
                            <a:t>1</a:t>
                          </a: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3313999"/>
                      </a:ext>
                    </a:extLst>
                  </a:tr>
                  <a:tr h="1049111">
                    <a:tc>
                      <a:txBody>
                        <a:bodyPr/>
                        <a:lstStyle/>
                        <a:p>
                          <a:pPr marL="0" marR="0"/>
                          <a:r>
                            <a:rPr lang="en-US" sz="2000" kern="100" dirty="0">
                              <a:solidFill>
                                <a:schemeClr val="tx1"/>
                              </a:solidFill>
                              <a:effectLst/>
                            </a:rPr>
                            <a:t>Serum creatinine</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If ≥50 yrs or </a:t>
                          </a:r>
                          <a:r>
                            <a:rPr lang="en-US" sz="2000" kern="100" dirty="0" err="1">
                              <a:solidFill>
                                <a:schemeClr val="tx1"/>
                              </a:solidFill>
                              <a:effectLst/>
                            </a:rPr>
                            <a:t>CrCl</a:t>
                          </a:r>
                          <a:r>
                            <a:rPr lang="en-US" sz="2000" kern="100" dirty="0">
                              <a:solidFill>
                                <a:schemeClr val="tx1"/>
                              </a:solidFill>
                              <a:effectLst/>
                            </a:rPr>
                            <a:t> &lt;90 at initiation</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1781641"/>
                      </a:ext>
                    </a:extLst>
                  </a:tr>
                  <a:tr h="349703">
                    <a:tc>
                      <a:txBody>
                        <a:bodyPr/>
                        <a:lstStyle/>
                        <a:p>
                          <a:pPr marL="0" marR="0"/>
                          <a:r>
                            <a:rPr lang="en-US" sz="2000" kern="100">
                              <a:solidFill>
                                <a:schemeClr val="tx1"/>
                              </a:solidFill>
                              <a:effectLst/>
                            </a:rPr>
                            <a:t>Hepatitis B panel</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85605093"/>
                      </a:ext>
                    </a:extLst>
                  </a:tr>
                  <a:tr h="699408">
                    <a:tc>
                      <a:txBody>
                        <a:bodyPr/>
                        <a:lstStyle/>
                        <a:p>
                          <a:pPr marL="0" marR="0"/>
                          <a:r>
                            <a:rPr lang="en-US" sz="2000" kern="100">
                              <a:solidFill>
                                <a:schemeClr val="tx1"/>
                              </a:solidFill>
                              <a:effectLst/>
                            </a:rPr>
                            <a:t>Hepatitis C antibody</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MSM/TGW, PWID</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MSM/TGW, PWID</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20385787"/>
                      </a:ext>
                    </a:extLst>
                  </a:tr>
                  <a:tr h="349703">
                    <a:tc>
                      <a:txBody>
                        <a:bodyPr/>
                        <a:lstStyle/>
                        <a:p>
                          <a:pPr marL="0" marR="0"/>
                          <a:r>
                            <a:rPr lang="en-US" sz="2000" kern="100">
                              <a:solidFill>
                                <a:schemeClr val="tx1"/>
                              </a:solidFill>
                              <a:effectLst/>
                            </a:rPr>
                            <a:t>STI screening</a:t>
                          </a:r>
                          <a:r>
                            <a:rPr lang="en-US" sz="2000" kern="100" baseline="30000">
                              <a:solidFill>
                                <a:schemeClr val="tx1"/>
                              </a:solidFill>
                              <a:effectLst/>
                            </a:rPr>
                            <a:t>2</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MSM/TGW</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MSM/TGW</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59822525"/>
                      </a:ext>
                    </a:extLst>
                  </a:tr>
                  <a:tr h="349703">
                    <a:tc>
                      <a:txBody>
                        <a:bodyPr/>
                        <a:lstStyle/>
                        <a:p>
                          <a:pPr marL="0" marR="0"/>
                          <a:r>
                            <a:rPr lang="en-US" sz="2000" kern="100">
                              <a:solidFill>
                                <a:schemeClr val="tx1"/>
                              </a:solidFill>
                              <a:effectLst/>
                            </a:rPr>
                            <a:t>HCG pregnancy test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03243562"/>
                      </a:ext>
                    </a:extLst>
                  </a:tr>
                  <a:tr h="349703">
                    <a:tc>
                      <a:txBody>
                        <a:bodyPr/>
                        <a:lstStyle/>
                        <a:p>
                          <a:pPr marL="0" marR="0"/>
                          <a:r>
                            <a:rPr lang="en-US" sz="2000" kern="100" dirty="0">
                              <a:solidFill>
                                <a:schemeClr val="tx1"/>
                              </a:solidFill>
                              <a:effectLst/>
                            </a:rPr>
                            <a:t>Lipid Panel (FTC/TAF)</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6834089"/>
                      </a:ext>
                    </a:extLst>
                  </a:tr>
                </a:tbl>
              </a:graphicData>
            </a:graphic>
          </p:graphicFrame>
        </mc:Choice>
        <mc:Fallback xmlns="">
          <p:graphicFrame>
            <p:nvGraphicFramePr>
              <p:cNvPr id="4" name="Content Placeholder 3">
                <a:extLst>
                  <a:ext uri="{FF2B5EF4-FFF2-40B4-BE49-F238E27FC236}">
                    <a16:creationId xmlns:a16="http://schemas.microsoft.com/office/drawing/2014/main" id="{6404C48A-7EEF-562D-4B52-B4F8CED43B81}"/>
                  </a:ext>
                </a:extLst>
              </p:cNvPr>
              <p:cNvGraphicFramePr>
                <a:graphicFrameLocks noGrp="1"/>
              </p:cNvGraphicFramePr>
              <p:nvPr>
                <p:ph idx="1"/>
                <p:extLst>
                  <p:ext uri="{D42A27DB-BD31-4B8C-83A1-F6EECF244321}">
                    <p14:modId xmlns:p14="http://schemas.microsoft.com/office/powerpoint/2010/main" val="4036860074"/>
                  </p:ext>
                </p:extLst>
              </p:nvPr>
            </p:nvGraphicFramePr>
            <p:xfrm>
              <a:off x="323851" y="1387926"/>
              <a:ext cx="11544299" cy="4106634"/>
            </p:xfrm>
            <a:graphic>
              <a:graphicData uri="http://schemas.openxmlformats.org/drawingml/2006/table">
                <a:tbl>
                  <a:tblPr firstRow="1" firstCol="1" bandRow="1">
                    <a:tableStyleId>{00A15C55-8517-42AA-B614-E9B94910E393}</a:tableStyleId>
                  </a:tblPr>
                  <a:tblGrid>
                    <a:gridCol w="2383972">
                      <a:extLst>
                        <a:ext uri="{9D8B030D-6E8A-4147-A177-3AD203B41FA5}">
                          <a16:colId xmlns:a16="http://schemas.microsoft.com/office/drawing/2014/main" val="2106828012"/>
                        </a:ext>
                      </a:extLst>
                    </a:gridCol>
                    <a:gridCol w="1819819">
                      <a:extLst>
                        <a:ext uri="{9D8B030D-6E8A-4147-A177-3AD203B41FA5}">
                          <a16:colId xmlns:a16="http://schemas.microsoft.com/office/drawing/2014/main" val="2397960699"/>
                        </a:ext>
                      </a:extLst>
                    </a:gridCol>
                    <a:gridCol w="1819819">
                      <a:extLst>
                        <a:ext uri="{9D8B030D-6E8A-4147-A177-3AD203B41FA5}">
                          <a16:colId xmlns:a16="http://schemas.microsoft.com/office/drawing/2014/main" val="81148889"/>
                        </a:ext>
                      </a:extLst>
                    </a:gridCol>
                    <a:gridCol w="1819819">
                      <a:extLst>
                        <a:ext uri="{9D8B030D-6E8A-4147-A177-3AD203B41FA5}">
                          <a16:colId xmlns:a16="http://schemas.microsoft.com/office/drawing/2014/main" val="1950068526"/>
                        </a:ext>
                      </a:extLst>
                    </a:gridCol>
                    <a:gridCol w="1819819">
                      <a:extLst>
                        <a:ext uri="{9D8B030D-6E8A-4147-A177-3AD203B41FA5}">
                          <a16:colId xmlns:a16="http://schemas.microsoft.com/office/drawing/2014/main" val="3945380817"/>
                        </a:ext>
                      </a:extLst>
                    </a:gridCol>
                    <a:gridCol w="1881051">
                      <a:extLst>
                        <a:ext uri="{9D8B030D-6E8A-4147-A177-3AD203B41FA5}">
                          <a16:colId xmlns:a16="http://schemas.microsoft.com/office/drawing/2014/main" val="1971208307"/>
                        </a:ext>
                      </a:extLst>
                    </a:gridCol>
                  </a:tblGrid>
                  <a:tr h="609600">
                    <a:tc>
                      <a:txBody>
                        <a:bodyPr/>
                        <a:lstStyle/>
                        <a:p>
                          <a:pPr marL="0" marR="0" algn="ctr"/>
                          <a:r>
                            <a:rPr lang="en-US" sz="2000" kern="100" dirty="0">
                              <a:solidFill>
                                <a:schemeClr val="tx1"/>
                              </a:solidFill>
                              <a:effectLst/>
                            </a:rPr>
                            <a:t>Lab Test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Baseline</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3"/>
                          <a:stretch>
                            <a:fillRect l="-230556" t="-12500" r="-303472" b="-600000"/>
                          </a:stretch>
                        </a:blipFill>
                      </a:tcPr>
                    </a:tc>
                    <a:tc>
                      <a:txBody>
                        <a:bodyPr/>
                        <a:lstStyle/>
                        <a:p>
                          <a:endParaRPr lang="en-US"/>
                        </a:p>
                      </a:txBody>
                      <a:tcPr marL="68580" marR="68580" marT="0" marB="0">
                        <a:blipFill>
                          <a:blip r:embed="rId3"/>
                          <a:stretch>
                            <a:fillRect l="-332867" t="-12500" r="-205594" b="-600000"/>
                          </a:stretch>
                        </a:blipFill>
                      </a:tcPr>
                    </a:tc>
                    <a:tc>
                      <a:txBody>
                        <a:bodyPr/>
                        <a:lstStyle/>
                        <a:p>
                          <a:endParaRPr lang="en-US"/>
                        </a:p>
                      </a:txBody>
                      <a:tcPr marL="68580" marR="68580" marT="0" marB="0">
                        <a:blipFill>
                          <a:blip r:embed="rId3"/>
                          <a:stretch>
                            <a:fillRect l="-429861" t="-12500" r="-104167" b="-600000"/>
                          </a:stretch>
                        </a:blipFill>
                      </a:tcPr>
                    </a:tc>
                    <a:tc>
                      <a:txBody>
                        <a:bodyPr/>
                        <a:lstStyle/>
                        <a:p>
                          <a:pPr marL="0" marR="0" algn="ctr"/>
                          <a:r>
                            <a:rPr lang="en-US" sz="2000" kern="100" dirty="0">
                              <a:solidFill>
                                <a:schemeClr val="tx1"/>
                              </a:solidFill>
                              <a:effectLst/>
                            </a:rPr>
                            <a:t>At discontinuation</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1045450"/>
                      </a:ext>
                    </a:extLst>
                  </a:tr>
                  <a:tr h="349703">
                    <a:tc>
                      <a:txBody>
                        <a:bodyPr/>
                        <a:lstStyle/>
                        <a:p>
                          <a:pPr marL="0" marR="0"/>
                          <a:r>
                            <a:rPr lang="en-US" sz="2000" kern="100" dirty="0">
                              <a:solidFill>
                                <a:schemeClr val="tx1"/>
                              </a:solidFill>
                              <a:effectLst/>
                            </a:rPr>
                            <a:t>HIV Ag/Ab test</a:t>
                          </a:r>
                          <a:r>
                            <a:rPr lang="en-US" sz="2000" kern="100" baseline="30000" dirty="0">
                              <a:solidFill>
                                <a:schemeClr val="tx1"/>
                              </a:solidFill>
                              <a:effectLst/>
                            </a:rPr>
                            <a:t>1</a:t>
                          </a: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3313999"/>
                      </a:ext>
                    </a:extLst>
                  </a:tr>
                  <a:tr h="1049111">
                    <a:tc>
                      <a:txBody>
                        <a:bodyPr/>
                        <a:lstStyle/>
                        <a:p>
                          <a:pPr marL="0" marR="0"/>
                          <a:r>
                            <a:rPr lang="en-US" sz="2000" kern="100" dirty="0">
                              <a:solidFill>
                                <a:schemeClr val="tx1"/>
                              </a:solidFill>
                              <a:effectLst/>
                            </a:rPr>
                            <a:t>Serum creatinine</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If ≥50 yrs or </a:t>
                          </a:r>
                          <a:r>
                            <a:rPr lang="en-US" sz="2000" kern="100" dirty="0" err="1">
                              <a:solidFill>
                                <a:schemeClr val="tx1"/>
                              </a:solidFill>
                              <a:effectLst/>
                            </a:rPr>
                            <a:t>CrCl</a:t>
                          </a:r>
                          <a:r>
                            <a:rPr lang="en-US" sz="2000" kern="100" dirty="0">
                              <a:solidFill>
                                <a:schemeClr val="tx1"/>
                              </a:solidFill>
                              <a:effectLst/>
                            </a:rPr>
                            <a:t> &lt;90 at initiation</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1781641"/>
                      </a:ext>
                    </a:extLst>
                  </a:tr>
                  <a:tr h="349703">
                    <a:tc>
                      <a:txBody>
                        <a:bodyPr/>
                        <a:lstStyle/>
                        <a:p>
                          <a:pPr marL="0" marR="0"/>
                          <a:r>
                            <a:rPr lang="en-US" sz="2000" kern="100">
                              <a:solidFill>
                                <a:schemeClr val="tx1"/>
                              </a:solidFill>
                              <a:effectLst/>
                            </a:rPr>
                            <a:t>Hepatitis B panel</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85605093"/>
                      </a:ext>
                    </a:extLst>
                  </a:tr>
                  <a:tr h="699408">
                    <a:tc>
                      <a:txBody>
                        <a:bodyPr/>
                        <a:lstStyle/>
                        <a:p>
                          <a:pPr marL="0" marR="0"/>
                          <a:r>
                            <a:rPr lang="en-US" sz="2000" kern="100">
                              <a:solidFill>
                                <a:schemeClr val="tx1"/>
                              </a:solidFill>
                              <a:effectLst/>
                            </a:rPr>
                            <a:t>Hepatitis C antibody</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MSM/TGW, PWID</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MSM/TGW, PWID</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20385787"/>
                      </a:ext>
                    </a:extLst>
                  </a:tr>
                  <a:tr h="349703">
                    <a:tc>
                      <a:txBody>
                        <a:bodyPr/>
                        <a:lstStyle/>
                        <a:p>
                          <a:pPr marL="0" marR="0"/>
                          <a:r>
                            <a:rPr lang="en-US" sz="2000" kern="100">
                              <a:solidFill>
                                <a:schemeClr val="tx1"/>
                              </a:solidFill>
                              <a:effectLst/>
                            </a:rPr>
                            <a:t>STI screening</a:t>
                          </a:r>
                          <a:r>
                            <a:rPr lang="en-US" sz="2000" kern="100" baseline="30000">
                              <a:solidFill>
                                <a:schemeClr val="tx1"/>
                              </a:solidFill>
                              <a:effectLst/>
                            </a:rPr>
                            <a:t>2</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MSM/TGW</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MSM/TGW</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59822525"/>
                      </a:ext>
                    </a:extLst>
                  </a:tr>
                  <a:tr h="349703">
                    <a:tc>
                      <a:txBody>
                        <a:bodyPr/>
                        <a:lstStyle/>
                        <a:p>
                          <a:pPr marL="0" marR="0"/>
                          <a:r>
                            <a:rPr lang="en-US" sz="2000" kern="100">
                              <a:solidFill>
                                <a:schemeClr val="tx1"/>
                              </a:solidFill>
                              <a:effectLst/>
                            </a:rPr>
                            <a:t>HCG pregnancy test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03243562"/>
                      </a:ext>
                    </a:extLst>
                  </a:tr>
                  <a:tr h="349703">
                    <a:tc>
                      <a:txBody>
                        <a:bodyPr/>
                        <a:lstStyle/>
                        <a:p>
                          <a:pPr marL="0" marR="0"/>
                          <a:r>
                            <a:rPr lang="en-US" sz="2000" kern="100" dirty="0">
                              <a:solidFill>
                                <a:schemeClr val="tx1"/>
                              </a:solidFill>
                              <a:effectLst/>
                            </a:rPr>
                            <a:t>Lipid Panel (FTC/TAF)</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r>
                            <a:rPr lang="en-US" sz="2000" kern="100">
                              <a:solidFill>
                                <a:schemeClr val="tx1"/>
                              </a:solidFill>
                              <a:effectLst/>
                            </a:rPr>
                            <a:t>✔️</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a:solidFill>
                                <a:schemeClr val="tx1"/>
                              </a:solidFill>
                              <a:effectLst/>
                            </a:rPr>
                            <a:t> </a:t>
                          </a:r>
                          <a:endParaRPr lang="en-US" sz="20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r>
                            <a:rPr lang="en-US" sz="2000" kern="100" dirty="0">
                              <a:solidFill>
                                <a:schemeClr val="tx1"/>
                              </a:solidFill>
                              <a:effectLst/>
                            </a:rPr>
                            <a:t>✔️</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r>
                            <a:rPr lang="en-US" sz="2000" kern="100" dirty="0">
                              <a:solidFill>
                                <a:schemeClr val="tx1"/>
                              </a:solidFill>
                              <a:effectLst/>
                            </a:rPr>
                            <a:t>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6834089"/>
                      </a:ext>
                    </a:extLst>
                  </a:tr>
                </a:tbl>
              </a:graphicData>
            </a:graphic>
          </p:graphicFrame>
        </mc:Fallback>
      </mc:AlternateContent>
      <p:sp>
        <p:nvSpPr>
          <p:cNvPr id="5" name="TextBox 4">
            <a:extLst>
              <a:ext uri="{FF2B5EF4-FFF2-40B4-BE49-F238E27FC236}">
                <a16:creationId xmlns:a16="http://schemas.microsoft.com/office/drawing/2014/main" id="{B17E1994-F37D-E96A-D610-5E64A2A06852}"/>
              </a:ext>
            </a:extLst>
          </p:cNvPr>
          <p:cNvSpPr txBox="1"/>
          <p:nvPr/>
        </p:nvSpPr>
        <p:spPr>
          <a:xfrm>
            <a:off x="8556170" y="6494309"/>
            <a:ext cx="3755573" cy="400110"/>
          </a:xfrm>
          <a:prstGeom prst="rect">
            <a:avLst/>
          </a:prstGeom>
          <a:noFill/>
        </p:spPr>
        <p:txBody>
          <a:bodyPr wrap="square" rtlCol="0">
            <a:spAutoFit/>
          </a:bodyPr>
          <a:lstStyle/>
          <a:p>
            <a:r>
              <a:rPr lang="en-US" sz="1000" dirty="0"/>
              <a:t>MSM: men who have sex with men; TGW: transgender women; PWID: person who injects drugs; </a:t>
            </a:r>
            <a:r>
              <a:rPr lang="en-US" sz="1000" dirty="0" err="1"/>
              <a:t>CrCl</a:t>
            </a:r>
            <a:r>
              <a:rPr lang="en-US" sz="1000" dirty="0"/>
              <a:t>: creatinine clearance mL/min</a:t>
            </a:r>
          </a:p>
        </p:txBody>
      </p:sp>
      <p:sp>
        <p:nvSpPr>
          <p:cNvPr id="8" name="TextBox 7">
            <a:extLst>
              <a:ext uri="{FF2B5EF4-FFF2-40B4-BE49-F238E27FC236}">
                <a16:creationId xmlns:a16="http://schemas.microsoft.com/office/drawing/2014/main" id="{F91C7358-49AB-E124-6F8C-D83EC35CC95E}"/>
              </a:ext>
            </a:extLst>
          </p:cNvPr>
          <p:cNvSpPr txBox="1"/>
          <p:nvPr/>
        </p:nvSpPr>
        <p:spPr>
          <a:xfrm>
            <a:off x="-212270" y="5470071"/>
            <a:ext cx="14576930" cy="461665"/>
          </a:xfrm>
          <a:prstGeom prst="rect">
            <a:avLst/>
          </a:prstGeom>
          <a:noFill/>
        </p:spPr>
        <p:txBody>
          <a:bodyPr wrap="square" rtlCol="0">
            <a:spAutoFit/>
          </a:bodyPr>
          <a:lstStyle/>
          <a:p>
            <a:pPr marL="457200" marR="0"/>
            <a:r>
              <a:rPr lang="en-US" sz="1200" kern="100" baseline="30000" dirty="0">
                <a:effectLst/>
                <a:latin typeface="Arial" panose="020B0604020202020204" pitchFamily="34" charset="0"/>
                <a:ea typeface="Calibri" panose="020F0502020204030204" pitchFamily="34" charset="0"/>
                <a:cs typeface="Arial" panose="020B0604020202020204" pitchFamily="34" charset="0"/>
              </a:rPr>
              <a:t>1</a:t>
            </a:r>
            <a:r>
              <a:rPr lang="en-US" sz="1200" kern="100" dirty="0">
                <a:effectLst/>
                <a:latin typeface="Arial" panose="020B0604020202020204" pitchFamily="34" charset="0"/>
                <a:ea typeface="Calibri" panose="020F0502020204030204" pitchFamily="34" charset="0"/>
                <a:cs typeface="Arial" panose="020B0604020202020204" pitchFamily="34" charset="0"/>
              </a:rPr>
              <a:t>HIV RNA is highly recommended, especially if symptoms of possible acute HIV develop. It is not a required test and should not be a barrier to prescribing </a:t>
            </a:r>
            <a:r>
              <a:rPr lang="en-US" sz="1200" kern="100" dirty="0" err="1">
                <a:effectLst/>
                <a:latin typeface="Arial" panose="020B0604020202020204" pitchFamily="34" charset="0"/>
                <a:ea typeface="Calibri" panose="020F0502020204030204" pitchFamily="34" charset="0"/>
                <a:cs typeface="Arial" panose="020B0604020202020204" pitchFamily="34" charset="0"/>
              </a:rPr>
              <a:t>PrEP.</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457200" marR="0"/>
            <a:r>
              <a:rPr lang="en-US" sz="1200" kern="100" baseline="30000" dirty="0">
                <a:effectLst/>
                <a:latin typeface="Arial" panose="020B0604020202020204" pitchFamily="34" charset="0"/>
                <a:ea typeface="Calibri" panose="020F0502020204030204" pitchFamily="34" charset="0"/>
                <a:cs typeface="Arial" panose="020B0604020202020204" pitchFamily="34" charset="0"/>
              </a:rPr>
              <a:t>2</a:t>
            </a:r>
            <a:r>
              <a:rPr lang="en-US" sz="1200" kern="100" dirty="0">
                <a:effectLst/>
                <a:latin typeface="Arial" panose="020B0604020202020204" pitchFamily="34" charset="0"/>
                <a:ea typeface="Calibri" panose="020F0502020204030204" pitchFamily="34" charset="0"/>
                <a:cs typeface="Arial" panose="020B0604020202020204" pitchFamily="34" charset="0"/>
              </a:rPr>
              <a:t>Chlamydia, gonorrhea, and syphilis</a:t>
            </a:r>
          </a:p>
        </p:txBody>
      </p:sp>
      <p:sp>
        <p:nvSpPr>
          <p:cNvPr id="11" name="TextBox 10">
            <a:extLst>
              <a:ext uri="{FF2B5EF4-FFF2-40B4-BE49-F238E27FC236}">
                <a16:creationId xmlns:a16="http://schemas.microsoft.com/office/drawing/2014/main" id="{0E9E51CE-1742-518E-9540-8FD69A89E7FA}"/>
              </a:ext>
            </a:extLst>
          </p:cNvPr>
          <p:cNvSpPr txBox="1"/>
          <p:nvPr/>
        </p:nvSpPr>
        <p:spPr>
          <a:xfrm>
            <a:off x="0" y="6602971"/>
            <a:ext cx="3005951" cy="246221"/>
          </a:xfrm>
          <a:prstGeom prst="rect">
            <a:avLst/>
          </a:prstGeom>
          <a:noFill/>
        </p:spPr>
        <p:txBody>
          <a:bodyPr wrap="none" rtlCol="0">
            <a:spAutoFit/>
          </a:bodyPr>
          <a:lstStyle/>
          <a:p>
            <a:r>
              <a:rPr lang="en-US" sz="1000" b="0" i="0" u="none" strike="noStrike" dirty="0">
                <a:solidFill>
                  <a:srgbClr val="000000"/>
                </a:solidFill>
                <a:effectLst/>
                <a:latin typeface="Arial" panose="020B0604020202020204" pitchFamily="34" charset="0"/>
                <a:cs typeface="Arial" panose="020B0604020202020204" pitchFamily="34" charset="0"/>
              </a:rPr>
              <a:t>https://</a:t>
            </a:r>
            <a:r>
              <a:rPr lang="en-US" sz="1000" b="0" i="0" u="none" strike="noStrike" dirty="0" err="1">
                <a:solidFill>
                  <a:srgbClr val="000000"/>
                </a:solidFill>
                <a:effectLst/>
                <a:latin typeface="Arial" panose="020B0604020202020204" pitchFamily="34" charset="0"/>
                <a:cs typeface="Arial" panose="020B0604020202020204" pitchFamily="34" charset="0"/>
              </a:rPr>
              <a:t>www.cdc.gov</a:t>
            </a:r>
            <a:r>
              <a:rPr lang="en-US" sz="1000" b="0" i="0" u="none" strike="noStrike" dirty="0">
                <a:solidFill>
                  <a:srgbClr val="000000"/>
                </a:solidFill>
                <a:effectLst/>
                <a:latin typeface="Arial" panose="020B0604020202020204" pitchFamily="34" charset="0"/>
                <a:cs typeface="Arial" panose="020B0604020202020204" pitchFamily="34" charset="0"/>
              </a:rPr>
              <a:t>/</a:t>
            </a:r>
            <a:r>
              <a:rPr lang="en-US" sz="1000" b="0" i="0" u="none" strike="noStrike" dirty="0" err="1">
                <a:solidFill>
                  <a:srgbClr val="000000"/>
                </a:solidFill>
                <a:effectLst/>
                <a:latin typeface="Arial" panose="020B0604020202020204" pitchFamily="34" charset="0"/>
                <a:cs typeface="Arial" panose="020B0604020202020204" pitchFamily="34" charset="0"/>
              </a:rPr>
              <a:t>hivnexus</a:t>
            </a:r>
            <a:r>
              <a:rPr lang="en-US" sz="1000" b="0" i="0" u="none" strike="noStrike" dirty="0">
                <a:solidFill>
                  <a:srgbClr val="000000"/>
                </a:solidFill>
                <a:effectLst/>
                <a:latin typeface="Arial" panose="020B0604020202020204" pitchFamily="34" charset="0"/>
                <a:cs typeface="Arial" panose="020B0604020202020204" pitchFamily="34" charset="0"/>
              </a:rPr>
              <a:t>/hcp/prep/</a:t>
            </a:r>
            <a:r>
              <a:rPr lang="en-US" sz="1000" b="0" i="0" u="none" strike="noStrike" dirty="0" err="1">
                <a:solidFill>
                  <a:srgbClr val="000000"/>
                </a:solidFill>
                <a:effectLst/>
                <a:latin typeface="Arial" panose="020B0604020202020204" pitchFamily="34" charset="0"/>
                <a:cs typeface="Arial" panose="020B0604020202020204" pitchFamily="34" charset="0"/>
              </a:rPr>
              <a:t>index.html</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398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94DF-75BD-0884-DAFB-DF7C937F06C7}"/>
              </a:ext>
            </a:extLst>
          </p:cNvPr>
          <p:cNvSpPr>
            <a:spLocks noGrp="1"/>
          </p:cNvSpPr>
          <p:nvPr>
            <p:ph type="title"/>
          </p:nvPr>
        </p:nvSpPr>
        <p:spPr>
          <a:xfrm>
            <a:off x="838200" y="365125"/>
            <a:ext cx="10515600" cy="957489"/>
          </a:xfrm>
        </p:spPr>
        <p:txBody>
          <a:bodyPr/>
          <a:lstStyle/>
          <a:p>
            <a:pPr algn="ctr"/>
            <a:r>
              <a:rPr lang="en-US" dirty="0"/>
              <a:t>Long-acting Injectable</a:t>
            </a:r>
            <a:br>
              <a:rPr lang="en-US" dirty="0"/>
            </a:br>
            <a:r>
              <a:rPr lang="en-US" sz="1800" dirty="0">
                <a:solidFill>
                  <a:srgbClr val="000000"/>
                </a:solidFill>
                <a:latin typeface="Arial" panose="020B0604020202020204" pitchFamily="34" charset="0"/>
                <a:cs typeface="Arial" panose="020B0604020202020204" pitchFamily="34" charset="0"/>
              </a:rPr>
              <a:t>I</a:t>
            </a:r>
            <a:r>
              <a:rPr lang="en-US" sz="1800" b="0" i="0" u="none" strike="noStrike" dirty="0">
                <a:solidFill>
                  <a:srgbClr val="000000"/>
                </a:solidFill>
                <a:effectLst/>
                <a:latin typeface="Arial" panose="020B0604020202020204" pitchFamily="34" charset="0"/>
                <a:cs typeface="Arial" panose="020B0604020202020204" pitchFamily="34" charset="0"/>
              </a:rPr>
              <a:t>ntegrase strand transfer inhibitor</a:t>
            </a:r>
            <a:endParaRPr lang="en-US" dirty="0">
              <a:latin typeface="Arial" panose="020B0604020202020204" pitchFamily="34" charset="0"/>
              <a:cs typeface="Arial" panose="020B0604020202020204" pitchFamily="34" charset="0"/>
            </a:endParaRPr>
          </a:p>
        </p:txBody>
      </p:sp>
      <p:sp>
        <p:nvSpPr>
          <p:cNvPr id="4" name="Content Placeholder 11">
            <a:extLst>
              <a:ext uri="{FF2B5EF4-FFF2-40B4-BE49-F238E27FC236}">
                <a16:creationId xmlns:a16="http://schemas.microsoft.com/office/drawing/2014/main" id="{CD0FCBBB-9480-7647-D81E-60E7E9185702}"/>
              </a:ext>
            </a:extLst>
          </p:cNvPr>
          <p:cNvSpPr txBox="1">
            <a:spLocks/>
          </p:cNvSpPr>
          <p:nvPr/>
        </p:nvSpPr>
        <p:spPr>
          <a:xfrm>
            <a:off x="416375" y="1435889"/>
            <a:ext cx="11846377" cy="46672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Cabotegravir (300 mg)</a:t>
            </a:r>
          </a:p>
          <a:p>
            <a:r>
              <a:rPr lang="en-US" dirty="0"/>
              <a:t>FDA approved for </a:t>
            </a:r>
            <a:r>
              <a:rPr lang="en-US" b="1" dirty="0"/>
              <a:t>ALL</a:t>
            </a:r>
            <a:r>
              <a:rPr lang="en-US" dirty="0"/>
              <a:t> people with risk factors for </a:t>
            </a:r>
            <a:r>
              <a:rPr lang="en-US" b="1" dirty="0"/>
              <a:t>sexual transmission</a:t>
            </a:r>
          </a:p>
          <a:p>
            <a:pPr lvl="1"/>
            <a:r>
              <a:rPr lang="en-US" b="1" dirty="0"/>
              <a:t>NOT </a:t>
            </a:r>
            <a:r>
              <a:rPr lang="en-US" dirty="0"/>
              <a:t>approved for PWID</a:t>
            </a:r>
          </a:p>
          <a:p>
            <a:r>
              <a:rPr lang="en-US" dirty="0"/>
              <a:t>Gluteal IM injection every 2 months (maintenance dose) </a:t>
            </a:r>
          </a:p>
          <a:p>
            <a:r>
              <a:rPr lang="en-US" dirty="0"/>
              <a:t>No renal adjustments</a:t>
            </a:r>
          </a:p>
          <a:p>
            <a:r>
              <a:rPr lang="en-US" dirty="0"/>
              <a:t>Injection site reactions</a:t>
            </a:r>
          </a:p>
          <a:p>
            <a:r>
              <a:rPr lang="en-US" dirty="0"/>
              <a:t>Monitoring requirements:</a:t>
            </a:r>
          </a:p>
        </p:txBody>
      </p:sp>
      <p:pic>
        <p:nvPicPr>
          <p:cNvPr id="5" name="Content Placeholder 4">
            <a:extLst>
              <a:ext uri="{FF2B5EF4-FFF2-40B4-BE49-F238E27FC236}">
                <a16:creationId xmlns:a16="http://schemas.microsoft.com/office/drawing/2014/main" id="{C1DA887C-86FF-67F8-251E-D627E8B468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21383" y="157585"/>
            <a:ext cx="720789" cy="1762891"/>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ABFA130-D7C8-12FB-13FB-C85798D4A692}"/>
                  </a:ext>
                </a:extLst>
              </p:cNvPr>
              <p:cNvGraphicFramePr>
                <a:graphicFrameLocks noGrp="1"/>
              </p:cNvGraphicFramePr>
              <p:nvPr>
                <p:extLst>
                  <p:ext uri="{D42A27DB-BD31-4B8C-83A1-F6EECF244321}">
                    <p14:modId xmlns:p14="http://schemas.microsoft.com/office/powerpoint/2010/main" val="1755883946"/>
                  </p:ext>
                </p:extLst>
              </p:nvPr>
            </p:nvGraphicFramePr>
            <p:xfrm>
              <a:off x="4767944" y="3494310"/>
              <a:ext cx="7331528" cy="2808511"/>
            </p:xfrm>
            <a:graphic>
              <a:graphicData uri="http://schemas.openxmlformats.org/drawingml/2006/table">
                <a:tbl>
                  <a:tblPr firstRow="1" firstCol="1" bandRow="1">
                    <a:tableStyleId>{00A15C55-8517-42AA-B614-E9B94910E393}</a:tableStyleId>
                  </a:tblPr>
                  <a:tblGrid>
                    <a:gridCol w="1012370">
                      <a:extLst>
                        <a:ext uri="{9D8B030D-6E8A-4147-A177-3AD203B41FA5}">
                          <a16:colId xmlns:a16="http://schemas.microsoft.com/office/drawing/2014/main" val="1610059151"/>
                        </a:ext>
                      </a:extLst>
                    </a:gridCol>
                    <a:gridCol w="849086">
                      <a:extLst>
                        <a:ext uri="{9D8B030D-6E8A-4147-A177-3AD203B41FA5}">
                          <a16:colId xmlns:a16="http://schemas.microsoft.com/office/drawing/2014/main" val="1671205659"/>
                        </a:ext>
                      </a:extLst>
                    </a:gridCol>
                    <a:gridCol w="669471">
                      <a:extLst>
                        <a:ext uri="{9D8B030D-6E8A-4147-A177-3AD203B41FA5}">
                          <a16:colId xmlns:a16="http://schemas.microsoft.com/office/drawing/2014/main" val="3668623720"/>
                        </a:ext>
                      </a:extLst>
                    </a:gridCol>
                    <a:gridCol w="767443">
                      <a:extLst>
                        <a:ext uri="{9D8B030D-6E8A-4147-A177-3AD203B41FA5}">
                          <a16:colId xmlns:a16="http://schemas.microsoft.com/office/drawing/2014/main" val="3505430919"/>
                        </a:ext>
                      </a:extLst>
                    </a:gridCol>
                    <a:gridCol w="718457">
                      <a:extLst>
                        <a:ext uri="{9D8B030D-6E8A-4147-A177-3AD203B41FA5}">
                          <a16:colId xmlns:a16="http://schemas.microsoft.com/office/drawing/2014/main" val="2920362073"/>
                        </a:ext>
                      </a:extLst>
                    </a:gridCol>
                    <a:gridCol w="1045029">
                      <a:extLst>
                        <a:ext uri="{9D8B030D-6E8A-4147-A177-3AD203B41FA5}">
                          <a16:colId xmlns:a16="http://schemas.microsoft.com/office/drawing/2014/main" val="437008434"/>
                        </a:ext>
                      </a:extLst>
                    </a:gridCol>
                    <a:gridCol w="832757">
                      <a:extLst>
                        <a:ext uri="{9D8B030D-6E8A-4147-A177-3AD203B41FA5}">
                          <a16:colId xmlns:a16="http://schemas.microsoft.com/office/drawing/2014/main" val="2235084285"/>
                        </a:ext>
                      </a:extLst>
                    </a:gridCol>
                    <a:gridCol w="1436915">
                      <a:extLst>
                        <a:ext uri="{9D8B030D-6E8A-4147-A177-3AD203B41FA5}">
                          <a16:colId xmlns:a16="http://schemas.microsoft.com/office/drawing/2014/main" val="3775512900"/>
                        </a:ext>
                      </a:extLst>
                    </a:gridCol>
                  </a:tblGrid>
                  <a:tr h="647209">
                    <a:tc>
                      <a:txBody>
                        <a:bodyPr/>
                        <a:lstStyle/>
                        <a:p>
                          <a:pPr marL="0" marR="0" algn="ctr"/>
                          <a:r>
                            <a:rPr lang="en-US" sz="1600" kern="100" dirty="0">
                              <a:solidFill>
                                <a:schemeClr val="tx1"/>
                              </a:solidFill>
                              <a:effectLst/>
                            </a:rPr>
                            <a:t>Lab Test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dirty="0">
                              <a:solidFill>
                                <a:schemeClr val="tx1"/>
                              </a:solidFill>
                              <a:effectLst/>
                            </a:rPr>
                            <a:t>Baseline</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dirty="0">
                              <a:solidFill>
                                <a:schemeClr val="tx1"/>
                              </a:solidFill>
                              <a:effectLst/>
                            </a:rPr>
                            <a:t>1 </a:t>
                          </a:r>
                          <a:r>
                            <a:rPr lang="en-US" sz="1600" kern="100" dirty="0" err="1">
                              <a:solidFill>
                                <a:schemeClr val="tx1"/>
                              </a:solidFill>
                              <a:effectLst/>
                            </a:rPr>
                            <a:t>mo</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14:m>
                            <m:oMath xmlns:m="http://schemas.openxmlformats.org/officeDocument/2006/math">
                              <m:r>
                                <a:rPr lang="en-US" sz="1600" kern="100" smtClean="0">
                                  <a:solidFill>
                                    <a:schemeClr val="tx1"/>
                                  </a:solidFill>
                                  <a:effectLst/>
                                  <a:latin typeface="Cambria Math" panose="02040503050406030204" pitchFamily="18" charset="0"/>
                                </a:rPr>
                                <m:t>≤</m:t>
                              </m:r>
                            </m:oMath>
                          </a14:m>
                          <a:r>
                            <a:rPr lang="en-US" sz="1600" kern="100" dirty="0">
                              <a:solidFill>
                                <a:schemeClr val="tx1"/>
                              </a:solidFill>
                              <a:effectLst/>
                            </a:rPr>
                            <a:t>2 </a:t>
                          </a:r>
                          <a:r>
                            <a:rPr lang="en-US" sz="1600" kern="100" dirty="0" err="1">
                              <a:solidFill>
                                <a:schemeClr val="tx1"/>
                              </a:solidFill>
                              <a:effectLst/>
                            </a:rPr>
                            <a:t>mo</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14:m>
                            <m:oMath xmlns:m="http://schemas.openxmlformats.org/officeDocument/2006/math">
                              <m:r>
                                <a:rPr lang="en-US" sz="1600" kern="100" smtClean="0">
                                  <a:solidFill>
                                    <a:schemeClr val="tx1"/>
                                  </a:solidFill>
                                  <a:effectLst/>
                                  <a:latin typeface="Cambria Math" panose="02040503050406030204" pitchFamily="18" charset="0"/>
                                </a:rPr>
                                <m:t>≤</m:t>
                              </m:r>
                            </m:oMath>
                          </a14:m>
                          <a:r>
                            <a:rPr lang="en-US" sz="1600" kern="100" dirty="0">
                              <a:solidFill>
                                <a:schemeClr val="tx1"/>
                              </a:solidFill>
                              <a:effectLst/>
                            </a:rPr>
                            <a:t>4 </a:t>
                          </a:r>
                          <a:r>
                            <a:rPr lang="en-US" sz="1600" kern="100" dirty="0" err="1">
                              <a:solidFill>
                                <a:schemeClr val="tx1"/>
                              </a:solidFill>
                              <a:effectLst/>
                            </a:rPr>
                            <a:t>mo</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14:m>
                            <m:oMath xmlns:m="http://schemas.openxmlformats.org/officeDocument/2006/math">
                              <m:r>
                                <a:rPr lang="en-US" sz="1600" kern="100" smtClean="0">
                                  <a:solidFill>
                                    <a:schemeClr val="tx1"/>
                                  </a:solidFill>
                                  <a:effectLst/>
                                  <a:latin typeface="Cambria Math" panose="02040503050406030204" pitchFamily="18" charset="0"/>
                                </a:rPr>
                                <m:t>≤</m:t>
                              </m:r>
                            </m:oMath>
                          </a14:m>
                          <a:r>
                            <a:rPr lang="en-US" sz="1600" kern="100" dirty="0">
                              <a:solidFill>
                                <a:schemeClr val="tx1"/>
                              </a:solidFill>
                              <a:effectLst/>
                            </a:rPr>
                            <a:t>6 </a:t>
                          </a:r>
                          <a:r>
                            <a:rPr lang="en-US" sz="1600" kern="100" dirty="0" err="1">
                              <a:solidFill>
                                <a:schemeClr val="tx1"/>
                              </a:solidFill>
                              <a:effectLst/>
                            </a:rPr>
                            <a:t>mo</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14:m>
                            <m:oMath xmlns:m="http://schemas.openxmlformats.org/officeDocument/2006/math">
                              <m:r>
                                <a:rPr lang="en-US" sz="1600" kern="100" smtClean="0">
                                  <a:solidFill>
                                    <a:schemeClr val="tx1"/>
                                  </a:solidFill>
                                  <a:effectLst/>
                                  <a:latin typeface="Cambria Math" panose="02040503050406030204" pitchFamily="18" charset="0"/>
                                </a:rPr>
                                <m:t>≤</m:t>
                              </m:r>
                            </m:oMath>
                          </a14:m>
                          <a:r>
                            <a:rPr lang="en-US" sz="1600" kern="100" dirty="0">
                              <a:solidFill>
                                <a:schemeClr val="tx1"/>
                              </a:solidFill>
                              <a:effectLst/>
                            </a:rPr>
                            <a:t>12 </a:t>
                          </a:r>
                          <a:r>
                            <a:rPr lang="en-US" sz="1600" kern="100" dirty="0" err="1">
                              <a:solidFill>
                                <a:schemeClr val="tx1"/>
                              </a:solidFill>
                              <a:effectLst/>
                            </a:rPr>
                            <a:t>mo</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dirty="0">
                              <a:solidFill>
                                <a:schemeClr val="tx1"/>
                              </a:solidFill>
                              <a:effectLst/>
                            </a:rPr>
                            <a:t>At discontinuation</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extLst>
                      <a:ext uri="{0D108BD9-81ED-4DB2-BD59-A6C34878D82A}">
                        <a16:rowId xmlns:a16="http://schemas.microsoft.com/office/drawing/2014/main" val="1105878081"/>
                      </a:ext>
                    </a:extLst>
                  </a:tr>
                  <a:tr h="1080651">
                    <a:tc>
                      <a:txBody>
                        <a:bodyPr/>
                        <a:lstStyle/>
                        <a:p>
                          <a:pPr marL="0" marR="0"/>
                          <a:r>
                            <a:rPr lang="en-US" sz="1600" kern="100">
                              <a:solidFill>
                                <a:schemeClr val="tx1"/>
                              </a:solidFill>
                              <a:effectLst/>
                            </a:rPr>
                            <a:t>HIV Ag/Ab test</a:t>
                          </a:r>
                          <a:r>
                            <a:rPr lang="en-US" sz="1600" kern="100" baseline="30000">
                              <a:solidFill>
                                <a:schemeClr val="tx1"/>
                              </a:solidFill>
                              <a:effectLst/>
                            </a:rPr>
                            <a:t>1</a:t>
                          </a:r>
                          <a:r>
                            <a:rPr lang="en-US" sz="1600" kern="100">
                              <a:solidFill>
                                <a:schemeClr val="tx1"/>
                              </a:solidFill>
                              <a:effectLst/>
                            </a:rPr>
                            <a:t> </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a:solidFill>
                                <a:schemeClr val="tx1"/>
                              </a:solidFill>
                              <a:effectLst/>
                            </a:rPr>
                            <a:t>✔️</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a:solidFill>
                                <a:schemeClr val="tx1"/>
                              </a:solidFill>
                              <a:effectLst/>
                            </a:rPr>
                            <a:t>✔️</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extLst>
                      <a:ext uri="{0D108BD9-81ED-4DB2-BD59-A6C34878D82A}">
                        <a16:rowId xmlns:a16="http://schemas.microsoft.com/office/drawing/2014/main" val="3801738535"/>
                      </a:ext>
                    </a:extLst>
                  </a:tr>
                  <a:tr h="1080651">
                    <a:tc>
                      <a:txBody>
                        <a:bodyPr/>
                        <a:lstStyle/>
                        <a:p>
                          <a:pPr marL="0" marR="0"/>
                          <a:r>
                            <a:rPr lang="en-US" sz="1600" kern="100" dirty="0">
                              <a:solidFill>
                                <a:schemeClr val="tx1"/>
                              </a:solidFill>
                              <a:effectLst/>
                            </a:rPr>
                            <a:t>STI screening</a:t>
                          </a:r>
                          <a:r>
                            <a:rPr lang="en-US" sz="1600" kern="100" baseline="30000" dirty="0">
                              <a:solidFill>
                                <a:schemeClr val="tx1"/>
                              </a:solidFill>
                              <a:effectLst/>
                            </a:rPr>
                            <a:t>2</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a:solidFill>
                                <a:schemeClr val="tx1"/>
                              </a:solidFill>
                              <a:effectLst/>
                            </a:rPr>
                            <a:t> </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MSM/TGW</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Hetero-sexual only</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MSM/TGW</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extLst>
                      <a:ext uri="{0D108BD9-81ED-4DB2-BD59-A6C34878D82A}">
                        <a16:rowId xmlns:a16="http://schemas.microsoft.com/office/drawing/2014/main" val="4096434780"/>
                      </a:ext>
                    </a:extLst>
                  </a:tr>
                </a:tbl>
              </a:graphicData>
            </a:graphic>
          </p:graphicFrame>
        </mc:Choice>
        <mc:Fallback xmlns="">
          <p:graphicFrame>
            <p:nvGraphicFramePr>
              <p:cNvPr id="6" name="Table 5">
                <a:extLst>
                  <a:ext uri="{FF2B5EF4-FFF2-40B4-BE49-F238E27FC236}">
                    <a16:creationId xmlns:a16="http://schemas.microsoft.com/office/drawing/2014/main" id="{EABFA130-D7C8-12FB-13FB-C85798D4A692}"/>
                  </a:ext>
                </a:extLst>
              </p:cNvPr>
              <p:cNvGraphicFramePr>
                <a:graphicFrameLocks noGrp="1"/>
              </p:cNvGraphicFramePr>
              <p:nvPr>
                <p:extLst>
                  <p:ext uri="{D42A27DB-BD31-4B8C-83A1-F6EECF244321}">
                    <p14:modId xmlns:p14="http://schemas.microsoft.com/office/powerpoint/2010/main" val="1755883946"/>
                  </p:ext>
                </p:extLst>
              </p:nvPr>
            </p:nvGraphicFramePr>
            <p:xfrm>
              <a:off x="4767944" y="3494310"/>
              <a:ext cx="7331528" cy="2808511"/>
            </p:xfrm>
            <a:graphic>
              <a:graphicData uri="http://schemas.openxmlformats.org/drawingml/2006/table">
                <a:tbl>
                  <a:tblPr firstRow="1" firstCol="1" bandRow="1">
                    <a:tableStyleId>{00A15C55-8517-42AA-B614-E9B94910E393}</a:tableStyleId>
                  </a:tblPr>
                  <a:tblGrid>
                    <a:gridCol w="1012370">
                      <a:extLst>
                        <a:ext uri="{9D8B030D-6E8A-4147-A177-3AD203B41FA5}">
                          <a16:colId xmlns:a16="http://schemas.microsoft.com/office/drawing/2014/main" val="1610059151"/>
                        </a:ext>
                      </a:extLst>
                    </a:gridCol>
                    <a:gridCol w="849086">
                      <a:extLst>
                        <a:ext uri="{9D8B030D-6E8A-4147-A177-3AD203B41FA5}">
                          <a16:colId xmlns:a16="http://schemas.microsoft.com/office/drawing/2014/main" val="1671205659"/>
                        </a:ext>
                      </a:extLst>
                    </a:gridCol>
                    <a:gridCol w="669471">
                      <a:extLst>
                        <a:ext uri="{9D8B030D-6E8A-4147-A177-3AD203B41FA5}">
                          <a16:colId xmlns:a16="http://schemas.microsoft.com/office/drawing/2014/main" val="3668623720"/>
                        </a:ext>
                      </a:extLst>
                    </a:gridCol>
                    <a:gridCol w="767443">
                      <a:extLst>
                        <a:ext uri="{9D8B030D-6E8A-4147-A177-3AD203B41FA5}">
                          <a16:colId xmlns:a16="http://schemas.microsoft.com/office/drawing/2014/main" val="3505430919"/>
                        </a:ext>
                      </a:extLst>
                    </a:gridCol>
                    <a:gridCol w="718457">
                      <a:extLst>
                        <a:ext uri="{9D8B030D-6E8A-4147-A177-3AD203B41FA5}">
                          <a16:colId xmlns:a16="http://schemas.microsoft.com/office/drawing/2014/main" val="2920362073"/>
                        </a:ext>
                      </a:extLst>
                    </a:gridCol>
                    <a:gridCol w="1045029">
                      <a:extLst>
                        <a:ext uri="{9D8B030D-6E8A-4147-A177-3AD203B41FA5}">
                          <a16:colId xmlns:a16="http://schemas.microsoft.com/office/drawing/2014/main" val="437008434"/>
                        </a:ext>
                      </a:extLst>
                    </a:gridCol>
                    <a:gridCol w="832757">
                      <a:extLst>
                        <a:ext uri="{9D8B030D-6E8A-4147-A177-3AD203B41FA5}">
                          <a16:colId xmlns:a16="http://schemas.microsoft.com/office/drawing/2014/main" val="2235084285"/>
                        </a:ext>
                      </a:extLst>
                    </a:gridCol>
                    <a:gridCol w="1436915">
                      <a:extLst>
                        <a:ext uri="{9D8B030D-6E8A-4147-A177-3AD203B41FA5}">
                          <a16:colId xmlns:a16="http://schemas.microsoft.com/office/drawing/2014/main" val="3775512900"/>
                        </a:ext>
                      </a:extLst>
                    </a:gridCol>
                  </a:tblGrid>
                  <a:tr h="647209">
                    <a:tc>
                      <a:txBody>
                        <a:bodyPr/>
                        <a:lstStyle/>
                        <a:p>
                          <a:pPr marL="0" marR="0" algn="ctr"/>
                          <a:r>
                            <a:rPr lang="en-US" sz="1600" kern="100" dirty="0">
                              <a:solidFill>
                                <a:schemeClr val="tx1"/>
                              </a:solidFill>
                              <a:effectLst/>
                            </a:rPr>
                            <a:t>Lab Test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dirty="0">
                              <a:solidFill>
                                <a:schemeClr val="tx1"/>
                              </a:solidFill>
                              <a:effectLst/>
                            </a:rPr>
                            <a:t>Baseline</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dirty="0">
                              <a:solidFill>
                                <a:schemeClr val="tx1"/>
                              </a:solidFill>
                              <a:effectLst/>
                            </a:rPr>
                            <a:t>1 </a:t>
                          </a:r>
                          <a:r>
                            <a:rPr lang="en-US" sz="1600" kern="100" dirty="0" err="1">
                              <a:solidFill>
                                <a:schemeClr val="tx1"/>
                              </a:solidFill>
                              <a:effectLst/>
                            </a:rPr>
                            <a:t>mo</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endParaRPr lang="en-US"/>
                        </a:p>
                      </a:txBody>
                      <a:tcPr marL="57630" marR="57630" marT="0" marB="0">
                        <a:blipFill>
                          <a:blip r:embed="rId4"/>
                          <a:stretch>
                            <a:fillRect l="-335000" t="-9804" r="-533333" b="-337255"/>
                          </a:stretch>
                        </a:blipFill>
                      </a:tcPr>
                    </a:tc>
                    <a:tc>
                      <a:txBody>
                        <a:bodyPr/>
                        <a:lstStyle/>
                        <a:p>
                          <a:endParaRPr lang="en-US"/>
                        </a:p>
                      </a:txBody>
                      <a:tcPr marL="57630" marR="57630" marT="0" marB="0">
                        <a:blipFill>
                          <a:blip r:embed="rId4"/>
                          <a:stretch>
                            <a:fillRect l="-457895" t="-9804" r="-461404" b="-337255"/>
                          </a:stretch>
                        </a:blipFill>
                      </a:tcPr>
                    </a:tc>
                    <a:tc>
                      <a:txBody>
                        <a:bodyPr/>
                        <a:lstStyle/>
                        <a:p>
                          <a:endParaRPr lang="en-US"/>
                        </a:p>
                      </a:txBody>
                      <a:tcPr marL="57630" marR="57630" marT="0" marB="0">
                        <a:blipFill>
                          <a:blip r:embed="rId4"/>
                          <a:stretch>
                            <a:fillRect l="-387805" t="-9804" r="-220732" b="-337255"/>
                          </a:stretch>
                        </a:blipFill>
                      </a:tcPr>
                    </a:tc>
                    <a:tc>
                      <a:txBody>
                        <a:bodyPr/>
                        <a:lstStyle/>
                        <a:p>
                          <a:endParaRPr lang="en-US"/>
                        </a:p>
                      </a:txBody>
                      <a:tcPr marL="57630" marR="57630" marT="0" marB="0">
                        <a:blipFill>
                          <a:blip r:embed="rId4"/>
                          <a:stretch>
                            <a:fillRect l="-606061" t="-9804" r="-174242" b="-337255"/>
                          </a:stretch>
                        </a:blipFill>
                      </a:tcPr>
                    </a:tc>
                    <a:tc>
                      <a:txBody>
                        <a:bodyPr/>
                        <a:lstStyle/>
                        <a:p>
                          <a:pPr marL="0" marR="0" algn="ctr"/>
                          <a:r>
                            <a:rPr lang="en-US" sz="1600" kern="100" dirty="0">
                              <a:solidFill>
                                <a:schemeClr val="tx1"/>
                              </a:solidFill>
                              <a:effectLst/>
                            </a:rPr>
                            <a:t>At discontinuation</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extLst>
                      <a:ext uri="{0D108BD9-81ED-4DB2-BD59-A6C34878D82A}">
                        <a16:rowId xmlns:a16="http://schemas.microsoft.com/office/drawing/2014/main" val="1105878081"/>
                      </a:ext>
                    </a:extLst>
                  </a:tr>
                  <a:tr h="1080651">
                    <a:tc>
                      <a:txBody>
                        <a:bodyPr/>
                        <a:lstStyle/>
                        <a:p>
                          <a:pPr marL="0" marR="0"/>
                          <a:r>
                            <a:rPr lang="en-US" sz="1600" kern="100">
                              <a:solidFill>
                                <a:schemeClr val="tx1"/>
                              </a:solidFill>
                              <a:effectLst/>
                            </a:rPr>
                            <a:t>HIV Ag/Ab test</a:t>
                          </a:r>
                          <a:r>
                            <a:rPr lang="en-US" sz="1600" kern="100" baseline="30000">
                              <a:solidFill>
                                <a:schemeClr val="tx1"/>
                              </a:solidFill>
                              <a:effectLst/>
                            </a:rPr>
                            <a:t>1</a:t>
                          </a:r>
                          <a:r>
                            <a:rPr lang="en-US" sz="1600" kern="100">
                              <a:solidFill>
                                <a:schemeClr val="tx1"/>
                              </a:solidFill>
                              <a:effectLst/>
                            </a:rPr>
                            <a:t> </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a:solidFill>
                                <a:schemeClr val="tx1"/>
                              </a:solidFill>
                              <a:effectLst/>
                            </a:rPr>
                            <a:t>✔️</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a:solidFill>
                                <a:schemeClr val="tx1"/>
                              </a:solidFill>
                              <a:effectLst/>
                            </a:rPr>
                            <a:t>✔️</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extLst>
                      <a:ext uri="{0D108BD9-81ED-4DB2-BD59-A6C34878D82A}">
                        <a16:rowId xmlns:a16="http://schemas.microsoft.com/office/drawing/2014/main" val="3801738535"/>
                      </a:ext>
                    </a:extLst>
                  </a:tr>
                  <a:tr h="1080651">
                    <a:tc>
                      <a:txBody>
                        <a:bodyPr/>
                        <a:lstStyle/>
                        <a:p>
                          <a:pPr marL="0" marR="0"/>
                          <a:r>
                            <a:rPr lang="en-US" sz="1600" kern="100" dirty="0">
                              <a:solidFill>
                                <a:schemeClr val="tx1"/>
                              </a:solidFill>
                              <a:effectLst/>
                            </a:rPr>
                            <a:t>STI screening</a:t>
                          </a:r>
                          <a:r>
                            <a:rPr lang="en-US" sz="1600" kern="100" baseline="30000" dirty="0">
                              <a:solidFill>
                                <a:schemeClr val="tx1"/>
                              </a:solidFill>
                              <a:effectLst/>
                            </a:rPr>
                            <a:t>2</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 </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a:solidFill>
                                <a:schemeClr val="tx1"/>
                              </a:solidFill>
                              <a:effectLst/>
                            </a:rPr>
                            <a:t> </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MSM/TGW</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Hetero-sexual only</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r>
                            <a:rPr lang="en-US" sz="1600" kern="100" dirty="0">
                              <a:solidFill>
                                <a:schemeClr val="tx1"/>
                              </a:solidFill>
                              <a:effectLst/>
                            </a:rPr>
                            <a:t>MSM/TGW</a:t>
                          </a: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630" marR="57630" marT="0" marB="0" anchor="ctr"/>
                    </a:tc>
                    <a:extLst>
                      <a:ext uri="{0D108BD9-81ED-4DB2-BD59-A6C34878D82A}">
                        <a16:rowId xmlns:a16="http://schemas.microsoft.com/office/drawing/2014/main" val="4096434780"/>
                      </a:ext>
                    </a:extLst>
                  </a:tr>
                </a:tbl>
              </a:graphicData>
            </a:graphic>
          </p:graphicFrame>
        </mc:Fallback>
      </mc:AlternateContent>
      <p:sp>
        <p:nvSpPr>
          <p:cNvPr id="8" name="TextBox 7">
            <a:extLst>
              <a:ext uri="{FF2B5EF4-FFF2-40B4-BE49-F238E27FC236}">
                <a16:creationId xmlns:a16="http://schemas.microsoft.com/office/drawing/2014/main" id="{5984F2CF-CFFE-8CF4-9A2E-E2A2879E1CBA}"/>
              </a:ext>
            </a:extLst>
          </p:cNvPr>
          <p:cNvSpPr txBox="1"/>
          <p:nvPr/>
        </p:nvSpPr>
        <p:spPr>
          <a:xfrm>
            <a:off x="4233180" y="6315274"/>
            <a:ext cx="7893503" cy="553998"/>
          </a:xfrm>
          <a:prstGeom prst="rect">
            <a:avLst/>
          </a:prstGeom>
          <a:noFill/>
        </p:spPr>
        <p:txBody>
          <a:bodyPr wrap="square">
            <a:spAutoFit/>
          </a:bodyPr>
          <a:lstStyle/>
          <a:p>
            <a:pPr marL="457200" marR="0"/>
            <a:r>
              <a:rPr lang="en-US" sz="1000" kern="100" baseline="30000" dirty="0">
                <a:effectLst/>
                <a:latin typeface="Arial" panose="020B0604020202020204" pitchFamily="34" charset="0"/>
                <a:ea typeface="Calibri" panose="020F0502020204030204" pitchFamily="34" charset="0"/>
                <a:cs typeface="Arial" panose="020B0604020202020204" pitchFamily="34" charset="0"/>
              </a:rPr>
              <a:t>1</a:t>
            </a:r>
            <a:r>
              <a:rPr lang="en-US" sz="1000" kern="100" dirty="0">
                <a:effectLst/>
                <a:latin typeface="Arial" panose="020B0604020202020204" pitchFamily="34" charset="0"/>
                <a:ea typeface="Calibri" panose="020F0502020204030204" pitchFamily="34" charset="0"/>
                <a:cs typeface="Arial" panose="020B0604020202020204" pitchFamily="34" charset="0"/>
              </a:rPr>
              <a:t>HIV RNA is highly recommended, especially if symptoms of possible acute HIV develop. It is not a required test and should not be a barrier to prescribing </a:t>
            </a:r>
            <a:r>
              <a:rPr lang="en-US" sz="1000" kern="100" dirty="0" err="1">
                <a:effectLst/>
                <a:latin typeface="Arial" panose="020B0604020202020204" pitchFamily="34" charset="0"/>
                <a:ea typeface="Calibri" panose="020F0502020204030204" pitchFamily="34" charset="0"/>
                <a:cs typeface="Arial" panose="020B0604020202020204" pitchFamily="34" charset="0"/>
              </a:rPr>
              <a:t>PrEP.</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pPr marL="457200" marR="0"/>
            <a:r>
              <a:rPr lang="en-US" sz="1000" kern="100" baseline="30000" dirty="0">
                <a:effectLst/>
                <a:latin typeface="Arial" panose="020B0604020202020204" pitchFamily="34" charset="0"/>
                <a:ea typeface="Calibri" panose="020F0502020204030204" pitchFamily="34" charset="0"/>
                <a:cs typeface="Arial" panose="020B0604020202020204" pitchFamily="34" charset="0"/>
              </a:rPr>
              <a:t>2</a:t>
            </a:r>
            <a:r>
              <a:rPr lang="en-US" sz="1000" kern="100" dirty="0">
                <a:effectLst/>
                <a:latin typeface="Arial" panose="020B0604020202020204" pitchFamily="34" charset="0"/>
                <a:ea typeface="Calibri" panose="020F0502020204030204" pitchFamily="34" charset="0"/>
                <a:cs typeface="Arial" panose="020B0604020202020204" pitchFamily="34" charset="0"/>
              </a:rPr>
              <a:t>Chlamydia, gonorrhea, and syphilis</a:t>
            </a:r>
          </a:p>
        </p:txBody>
      </p:sp>
      <p:sp>
        <p:nvSpPr>
          <p:cNvPr id="9" name="TextBox 8">
            <a:extLst>
              <a:ext uri="{FF2B5EF4-FFF2-40B4-BE49-F238E27FC236}">
                <a16:creationId xmlns:a16="http://schemas.microsoft.com/office/drawing/2014/main" id="{7C9442AE-6CFF-94FA-02F0-694751E9F73A}"/>
              </a:ext>
            </a:extLst>
          </p:cNvPr>
          <p:cNvSpPr txBox="1"/>
          <p:nvPr/>
        </p:nvSpPr>
        <p:spPr>
          <a:xfrm>
            <a:off x="0" y="5465609"/>
            <a:ext cx="3755573" cy="400110"/>
          </a:xfrm>
          <a:prstGeom prst="rect">
            <a:avLst/>
          </a:prstGeom>
          <a:noFill/>
        </p:spPr>
        <p:txBody>
          <a:bodyPr wrap="square" rtlCol="0">
            <a:spAutoFit/>
          </a:bodyPr>
          <a:lstStyle/>
          <a:p>
            <a:r>
              <a:rPr lang="en-US" sz="1000" dirty="0"/>
              <a:t>MSM: men who have sex with men; TGW: transgender women; PWID: person who injects drugs; </a:t>
            </a:r>
            <a:r>
              <a:rPr lang="en-US" sz="1000" dirty="0" err="1"/>
              <a:t>CrCl</a:t>
            </a:r>
            <a:r>
              <a:rPr lang="en-US" sz="1000" dirty="0"/>
              <a:t>: creatinine clearance mL/min</a:t>
            </a:r>
          </a:p>
        </p:txBody>
      </p:sp>
      <p:sp>
        <p:nvSpPr>
          <p:cNvPr id="10" name="TextBox 9">
            <a:extLst>
              <a:ext uri="{FF2B5EF4-FFF2-40B4-BE49-F238E27FC236}">
                <a16:creationId xmlns:a16="http://schemas.microsoft.com/office/drawing/2014/main" id="{377F9DF0-073F-1D4C-8559-9AE11357BAE1}"/>
              </a:ext>
            </a:extLst>
          </p:cNvPr>
          <p:cNvSpPr txBox="1"/>
          <p:nvPr/>
        </p:nvSpPr>
        <p:spPr>
          <a:xfrm>
            <a:off x="-32658" y="6490548"/>
            <a:ext cx="4653644" cy="338554"/>
          </a:xfrm>
          <a:prstGeom prst="rect">
            <a:avLst/>
          </a:prstGeom>
          <a:noFill/>
        </p:spPr>
        <p:txBody>
          <a:bodyPr wrap="square" rtlCol="0">
            <a:spAutoFit/>
          </a:bodyPr>
          <a:lstStyle/>
          <a:p>
            <a:r>
              <a:rPr lang="en-US" sz="800" dirty="0" err="1"/>
              <a:t>Apretude</a:t>
            </a:r>
            <a:r>
              <a:rPr lang="en-US" sz="800" dirty="0"/>
              <a:t> (cabotegravir extended-release injectable suspension) [package insert]; </a:t>
            </a:r>
            <a:r>
              <a:rPr lang="en-US" sz="800" dirty="0" err="1"/>
              <a:t>ViiV</a:t>
            </a:r>
            <a:r>
              <a:rPr lang="en-US" sz="800" dirty="0"/>
              <a:t> Healthcare, 2024</a:t>
            </a:r>
          </a:p>
          <a:p>
            <a:r>
              <a:rPr lang="en-US" sz="800" b="0" i="0" u="none" strike="noStrike" dirty="0">
                <a:solidFill>
                  <a:srgbClr val="000000"/>
                </a:solidFill>
                <a:effectLst/>
                <a:latin typeface="Arial" panose="020B0604020202020204" pitchFamily="34" charset="0"/>
                <a:cs typeface="Arial" panose="020B0604020202020204" pitchFamily="34" charset="0"/>
              </a:rPr>
              <a:t>https://</a:t>
            </a:r>
            <a:r>
              <a:rPr lang="en-US" sz="800" b="0" i="0" u="none" strike="noStrike" dirty="0" err="1">
                <a:solidFill>
                  <a:srgbClr val="000000"/>
                </a:solidFill>
                <a:effectLst/>
                <a:latin typeface="Arial" panose="020B0604020202020204" pitchFamily="34" charset="0"/>
                <a:cs typeface="Arial" panose="020B0604020202020204" pitchFamily="34" charset="0"/>
              </a:rPr>
              <a:t>www.cdc.gov</a:t>
            </a:r>
            <a:r>
              <a:rPr lang="en-US" sz="800" b="0" i="0" u="none" strike="noStrike" dirty="0">
                <a:solidFill>
                  <a:srgbClr val="000000"/>
                </a:solidFill>
                <a:effectLst/>
                <a:latin typeface="Arial" panose="020B0604020202020204" pitchFamily="34" charset="0"/>
                <a:cs typeface="Arial" panose="020B0604020202020204" pitchFamily="34" charset="0"/>
              </a:rPr>
              <a:t>/</a:t>
            </a:r>
            <a:r>
              <a:rPr lang="en-US" sz="800" b="0" i="0" u="none" strike="noStrike" dirty="0" err="1">
                <a:solidFill>
                  <a:srgbClr val="000000"/>
                </a:solidFill>
                <a:effectLst/>
                <a:latin typeface="Arial" panose="020B0604020202020204" pitchFamily="34" charset="0"/>
                <a:cs typeface="Arial" panose="020B0604020202020204" pitchFamily="34" charset="0"/>
              </a:rPr>
              <a:t>hivnexus</a:t>
            </a:r>
            <a:r>
              <a:rPr lang="en-US" sz="800" b="0" i="0" u="none" strike="noStrike" dirty="0">
                <a:solidFill>
                  <a:srgbClr val="000000"/>
                </a:solidFill>
                <a:effectLst/>
                <a:latin typeface="Arial" panose="020B0604020202020204" pitchFamily="34" charset="0"/>
                <a:cs typeface="Arial" panose="020B0604020202020204" pitchFamily="34" charset="0"/>
              </a:rPr>
              <a:t>/hcp/prep/</a:t>
            </a:r>
            <a:r>
              <a:rPr lang="en-US" sz="800" b="0" i="0" u="none" strike="noStrike" dirty="0" err="1">
                <a:solidFill>
                  <a:srgbClr val="000000"/>
                </a:solidFill>
                <a:effectLst/>
                <a:latin typeface="Arial" panose="020B0604020202020204" pitchFamily="34" charset="0"/>
                <a:cs typeface="Arial" panose="020B0604020202020204" pitchFamily="34" charset="0"/>
              </a:rPr>
              <a:t>index.html</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4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DAA1A-F35C-3200-C020-E1EDD28DF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81AF7-302F-AC1C-AFF8-B116F5C15E9A}"/>
              </a:ext>
            </a:extLst>
          </p:cNvPr>
          <p:cNvSpPr>
            <a:spLocks noGrp="1"/>
          </p:cNvSpPr>
          <p:nvPr>
            <p:ph type="title"/>
          </p:nvPr>
        </p:nvSpPr>
        <p:spPr>
          <a:xfrm>
            <a:off x="838200" y="365125"/>
            <a:ext cx="10515600" cy="957489"/>
          </a:xfrm>
        </p:spPr>
        <p:txBody>
          <a:bodyPr/>
          <a:lstStyle/>
          <a:p>
            <a:pPr algn="ctr"/>
            <a:r>
              <a:rPr lang="en-US" dirty="0"/>
              <a:t>Long-acting Injectable (Coming Soon…)</a:t>
            </a:r>
            <a:br>
              <a:rPr lang="en-US" dirty="0"/>
            </a:br>
            <a:r>
              <a:rPr lang="en-US" sz="1800" dirty="0">
                <a:solidFill>
                  <a:srgbClr val="000000"/>
                </a:solidFill>
                <a:latin typeface="Arial" panose="020B0604020202020204" pitchFamily="34" charset="0"/>
                <a:cs typeface="Arial" panose="020B0604020202020204" pitchFamily="34" charset="0"/>
              </a:rPr>
              <a:t>Capsid inhibitor</a:t>
            </a:r>
            <a:endParaRPr lang="en-US" dirty="0">
              <a:latin typeface="Arial" panose="020B0604020202020204" pitchFamily="34" charset="0"/>
              <a:cs typeface="Arial" panose="020B0604020202020204" pitchFamily="34" charset="0"/>
            </a:endParaRPr>
          </a:p>
        </p:txBody>
      </p:sp>
      <p:sp>
        <p:nvSpPr>
          <p:cNvPr id="4" name="Content Placeholder 11">
            <a:extLst>
              <a:ext uri="{FF2B5EF4-FFF2-40B4-BE49-F238E27FC236}">
                <a16:creationId xmlns:a16="http://schemas.microsoft.com/office/drawing/2014/main" id="{253EA595-595A-C73A-2750-ED759755803E}"/>
              </a:ext>
            </a:extLst>
          </p:cNvPr>
          <p:cNvSpPr txBox="1">
            <a:spLocks/>
          </p:cNvSpPr>
          <p:nvPr/>
        </p:nvSpPr>
        <p:spPr>
          <a:xfrm>
            <a:off x="465361" y="1599175"/>
            <a:ext cx="11846377" cy="46672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t>Lenacapavir</a:t>
            </a:r>
            <a:r>
              <a:rPr lang="en-US" b="1" dirty="0"/>
              <a:t> (927 mg)</a:t>
            </a:r>
          </a:p>
          <a:p>
            <a:r>
              <a:rPr lang="en-US" dirty="0"/>
              <a:t>Pending FDA approval for PrEP</a:t>
            </a:r>
          </a:p>
          <a:p>
            <a:pPr lvl="1"/>
            <a:r>
              <a:rPr lang="en-US" dirty="0"/>
              <a:t>PURPOSE 1 trial: 100% efficacy in adolescent girls and young women (Africa)</a:t>
            </a:r>
          </a:p>
          <a:p>
            <a:pPr lvl="1"/>
            <a:r>
              <a:rPr lang="en-US" dirty="0"/>
              <a:t>PURPOSE 2 trial: 99.9% efficacy in cisgender men, transgender men/women and gender non-binary (international)</a:t>
            </a:r>
          </a:p>
          <a:p>
            <a:pPr lvl="1"/>
            <a:r>
              <a:rPr lang="en-US" dirty="0"/>
              <a:t>Ongoing trials: women, cisgender women/men, transgender women/men, gender nonbinary who have sex with partners assigned male at birth and people who inject drugs</a:t>
            </a:r>
          </a:p>
          <a:p>
            <a:r>
              <a:rPr lang="en-US" dirty="0"/>
              <a:t>Abdominal subcutaneous injections (2 per dose) every 6 months</a:t>
            </a:r>
          </a:p>
          <a:p>
            <a:r>
              <a:rPr lang="en-US" dirty="0"/>
              <a:t>Adverse effects: injection site reactions and nausea</a:t>
            </a:r>
          </a:p>
        </p:txBody>
      </p:sp>
      <p:sp>
        <p:nvSpPr>
          <p:cNvPr id="3" name="TextBox 2">
            <a:extLst>
              <a:ext uri="{FF2B5EF4-FFF2-40B4-BE49-F238E27FC236}">
                <a16:creationId xmlns:a16="http://schemas.microsoft.com/office/drawing/2014/main" id="{4F2C784E-0258-DDD2-14CF-3C80DFAA2C76}"/>
              </a:ext>
            </a:extLst>
          </p:cNvPr>
          <p:cNvSpPr txBox="1"/>
          <p:nvPr/>
        </p:nvSpPr>
        <p:spPr>
          <a:xfrm>
            <a:off x="0" y="6611779"/>
            <a:ext cx="3435556" cy="246221"/>
          </a:xfrm>
          <a:prstGeom prst="rect">
            <a:avLst/>
          </a:prstGeom>
          <a:noFill/>
        </p:spPr>
        <p:txBody>
          <a:bodyPr wrap="none" rtlCol="0">
            <a:spAutoFit/>
          </a:bodyPr>
          <a:lstStyle/>
          <a:p>
            <a:r>
              <a:rPr lang="en-US" sz="1000" dirty="0" err="1"/>
              <a:t>Sunlenca</a:t>
            </a:r>
            <a:r>
              <a:rPr lang="en-US" sz="1000" dirty="0"/>
              <a:t> (</a:t>
            </a:r>
            <a:r>
              <a:rPr lang="en-US" sz="1000" dirty="0" err="1"/>
              <a:t>lenacapavir</a:t>
            </a:r>
            <a:r>
              <a:rPr lang="en-US" sz="1000" dirty="0"/>
              <a:t>) [package insert]. Gilead Sciences; 2024 </a:t>
            </a:r>
          </a:p>
        </p:txBody>
      </p:sp>
    </p:spTree>
    <p:extLst>
      <p:ext uri="{BB962C8B-B14F-4D97-AF65-F5344CB8AC3E}">
        <p14:creationId xmlns:p14="http://schemas.microsoft.com/office/powerpoint/2010/main" val="1834893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AB11A-1A81-38BF-BBA3-C3DFAA0EF705}"/>
              </a:ext>
            </a:extLst>
          </p:cNvPr>
          <p:cNvSpPr>
            <a:spLocks noGrp="1"/>
          </p:cNvSpPr>
          <p:nvPr>
            <p:ph type="title"/>
          </p:nvPr>
        </p:nvSpPr>
        <p:spPr>
          <a:xfrm>
            <a:off x="805543" y="626383"/>
            <a:ext cx="10515600" cy="696232"/>
          </a:xfrm>
        </p:spPr>
        <p:txBody>
          <a:bodyPr/>
          <a:lstStyle/>
          <a:p>
            <a:pPr algn="ctr"/>
            <a:r>
              <a:rPr lang="en-US" sz="3600" dirty="0"/>
              <a:t>Considerations When Choosing a PrEP Regimen</a:t>
            </a:r>
          </a:p>
        </p:txBody>
      </p:sp>
      <p:sp>
        <p:nvSpPr>
          <p:cNvPr id="3" name="Content Placeholder 2">
            <a:extLst>
              <a:ext uri="{FF2B5EF4-FFF2-40B4-BE49-F238E27FC236}">
                <a16:creationId xmlns:a16="http://schemas.microsoft.com/office/drawing/2014/main" id="{2934D40C-688B-E183-4687-21D5E60D5014}"/>
              </a:ext>
            </a:extLst>
          </p:cNvPr>
          <p:cNvSpPr>
            <a:spLocks noGrp="1"/>
          </p:cNvSpPr>
          <p:nvPr>
            <p:ph idx="1"/>
          </p:nvPr>
        </p:nvSpPr>
        <p:spPr>
          <a:xfrm>
            <a:off x="805543" y="1597025"/>
            <a:ext cx="10515600" cy="4351338"/>
          </a:xfrm>
        </p:spPr>
        <p:txBody>
          <a:bodyPr/>
          <a:lstStyle/>
          <a:p>
            <a:r>
              <a:rPr lang="en-US" dirty="0"/>
              <a:t>Patient preference</a:t>
            </a:r>
          </a:p>
          <a:p>
            <a:r>
              <a:rPr lang="en-US" dirty="0"/>
              <a:t>HIV risk behavior</a:t>
            </a:r>
          </a:p>
          <a:p>
            <a:r>
              <a:rPr lang="en-US" dirty="0"/>
              <a:t>Adherence </a:t>
            </a:r>
          </a:p>
          <a:p>
            <a:r>
              <a:rPr lang="en-US" dirty="0"/>
              <a:t>Renal function</a:t>
            </a:r>
          </a:p>
          <a:p>
            <a:r>
              <a:rPr lang="en-US" dirty="0"/>
              <a:t>Insurance or eligibility for patient/co-pay assistance programs</a:t>
            </a:r>
          </a:p>
          <a:p>
            <a:endParaRPr lang="en-US" dirty="0"/>
          </a:p>
        </p:txBody>
      </p:sp>
    </p:spTree>
    <p:extLst>
      <p:ext uri="{BB962C8B-B14F-4D97-AF65-F5344CB8AC3E}">
        <p14:creationId xmlns:p14="http://schemas.microsoft.com/office/powerpoint/2010/main" val="7547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9E31-426A-5F3B-F6DE-141822FB3DC0}"/>
              </a:ext>
            </a:extLst>
          </p:cNvPr>
          <p:cNvSpPr>
            <a:spLocks noGrp="1"/>
          </p:cNvSpPr>
          <p:nvPr>
            <p:ph type="title"/>
          </p:nvPr>
        </p:nvSpPr>
        <p:spPr/>
        <p:txBody>
          <a:bodyPr/>
          <a:lstStyle/>
          <a:p>
            <a:r>
              <a:rPr lang="en-US" dirty="0"/>
              <a:t>🤔 Check your knowledge</a:t>
            </a:r>
          </a:p>
        </p:txBody>
      </p:sp>
      <p:sp>
        <p:nvSpPr>
          <p:cNvPr id="3" name="Content Placeholder 2">
            <a:extLst>
              <a:ext uri="{FF2B5EF4-FFF2-40B4-BE49-F238E27FC236}">
                <a16:creationId xmlns:a16="http://schemas.microsoft.com/office/drawing/2014/main" id="{A6121E29-C48A-FDE2-3D30-B92B29A48A23}"/>
              </a:ext>
            </a:extLst>
          </p:cNvPr>
          <p:cNvSpPr>
            <a:spLocks noGrp="1"/>
          </p:cNvSpPr>
          <p:nvPr>
            <p:ph idx="1"/>
          </p:nvPr>
        </p:nvSpPr>
        <p:spPr>
          <a:xfrm>
            <a:off x="576941" y="1662340"/>
            <a:ext cx="10902043" cy="4351338"/>
          </a:xfrm>
        </p:spPr>
        <p:txBody>
          <a:bodyPr/>
          <a:lstStyle/>
          <a:p>
            <a:pPr marL="0" indent="0">
              <a:buNone/>
            </a:pPr>
            <a:r>
              <a:rPr lang="en-US" sz="3200" dirty="0"/>
              <a:t>Which of the following is a barrier to expanding HIV PrEP access?</a:t>
            </a:r>
          </a:p>
          <a:p>
            <a:pPr marL="915988" indent="-401638">
              <a:buFont typeface="+mj-lt"/>
              <a:buAutoNum type="alphaUcPeriod"/>
            </a:pPr>
            <a:r>
              <a:rPr lang="en-US" sz="3200" dirty="0"/>
              <a:t> Provider and individual knowledge and awareness</a:t>
            </a:r>
          </a:p>
          <a:p>
            <a:pPr marL="915988" indent="-401638">
              <a:buFont typeface="+mj-lt"/>
              <a:buAutoNum type="alphaUcPeriod"/>
            </a:pPr>
            <a:r>
              <a:rPr lang="en-US" sz="3200" dirty="0"/>
              <a:t> Need for additional training</a:t>
            </a:r>
          </a:p>
          <a:p>
            <a:pPr marL="915988" indent="-401638">
              <a:buFont typeface="+mj-lt"/>
              <a:buAutoNum type="alphaUcPeriod"/>
            </a:pPr>
            <a:r>
              <a:rPr lang="en-US" sz="3200" dirty="0"/>
              <a:t> Logistical challenges within the community pharmacy</a:t>
            </a:r>
          </a:p>
          <a:p>
            <a:pPr marL="915988" indent="-401638">
              <a:buFont typeface="+mj-lt"/>
              <a:buAutoNum type="alphaUcPeriod"/>
            </a:pPr>
            <a:r>
              <a:rPr lang="en-US" sz="3200" dirty="0"/>
              <a:t> All of the above </a:t>
            </a:r>
          </a:p>
          <a:p>
            <a:pPr marL="915988" indent="-401638">
              <a:buFont typeface="+mj-lt"/>
              <a:buAutoNum type="alphaUcPeriod"/>
            </a:pPr>
            <a:endParaRPr lang="en-US" sz="3200" dirty="0"/>
          </a:p>
        </p:txBody>
      </p:sp>
    </p:spTree>
    <p:extLst>
      <p:ext uri="{BB962C8B-B14F-4D97-AF65-F5344CB8AC3E}">
        <p14:creationId xmlns:p14="http://schemas.microsoft.com/office/powerpoint/2010/main" val="3701472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14AD-2CE8-FB7C-9926-D909F1DF5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6984CC-41C4-B0E3-D21A-0A373B567196}"/>
              </a:ext>
            </a:extLst>
          </p:cNvPr>
          <p:cNvSpPr>
            <a:spLocks noGrp="1"/>
          </p:cNvSpPr>
          <p:nvPr>
            <p:ph type="title"/>
          </p:nvPr>
        </p:nvSpPr>
        <p:spPr/>
        <p:txBody>
          <a:bodyPr/>
          <a:lstStyle/>
          <a:p>
            <a:r>
              <a:rPr lang="en-US" dirty="0"/>
              <a:t>🤔 Check your knowledge</a:t>
            </a:r>
          </a:p>
        </p:txBody>
      </p:sp>
      <p:sp>
        <p:nvSpPr>
          <p:cNvPr id="3" name="Content Placeholder 2">
            <a:extLst>
              <a:ext uri="{FF2B5EF4-FFF2-40B4-BE49-F238E27FC236}">
                <a16:creationId xmlns:a16="http://schemas.microsoft.com/office/drawing/2014/main" id="{17EEA3D4-5D1E-300A-BB4E-E39F9C24C190}"/>
              </a:ext>
            </a:extLst>
          </p:cNvPr>
          <p:cNvSpPr>
            <a:spLocks noGrp="1"/>
          </p:cNvSpPr>
          <p:nvPr>
            <p:ph idx="1"/>
          </p:nvPr>
        </p:nvSpPr>
        <p:spPr>
          <a:xfrm>
            <a:off x="538840" y="1531712"/>
            <a:ext cx="11136088" cy="3366861"/>
          </a:xfrm>
        </p:spPr>
        <p:txBody>
          <a:bodyPr/>
          <a:lstStyle/>
          <a:p>
            <a:pPr marL="0" indent="0">
              <a:buNone/>
            </a:pPr>
            <a:r>
              <a:rPr lang="en-US" sz="3200" dirty="0"/>
              <a:t>Which of the following person is excluded from the Virginia Pharmacist PrEP prescribing protocol?</a:t>
            </a:r>
          </a:p>
          <a:p>
            <a:pPr marL="915988" indent="-401638">
              <a:buFont typeface="+mj-lt"/>
              <a:buAutoNum type="alphaUcPeriod"/>
            </a:pPr>
            <a:r>
              <a:rPr lang="en-US" sz="3200" dirty="0"/>
              <a:t> </a:t>
            </a:r>
            <a:r>
              <a:rPr lang="en-US" sz="3000" dirty="0"/>
              <a:t>17-year-old who has multiple sexual partners</a:t>
            </a:r>
          </a:p>
          <a:p>
            <a:pPr marL="915988" indent="-401638">
              <a:buFont typeface="+mj-lt"/>
              <a:buAutoNum type="alphaUcPeriod"/>
            </a:pPr>
            <a:r>
              <a:rPr lang="en-US" sz="3000" dirty="0"/>
              <a:t> 68-year-old with chronic kidney disease (</a:t>
            </a:r>
            <a:r>
              <a:rPr lang="en-US" sz="3000" dirty="0" err="1"/>
              <a:t>CrCl</a:t>
            </a:r>
            <a:r>
              <a:rPr lang="en-US" sz="3000" dirty="0"/>
              <a:t>=45 mL/min)</a:t>
            </a:r>
          </a:p>
          <a:p>
            <a:pPr marL="915988" indent="-401638">
              <a:buFont typeface="+mj-lt"/>
              <a:buAutoNum type="alphaUcPeriod"/>
            </a:pPr>
            <a:r>
              <a:rPr lang="en-US" sz="3000" dirty="0"/>
              <a:t> 24-year-old who injects drugs</a:t>
            </a:r>
          </a:p>
          <a:p>
            <a:pPr marL="915988" indent="-401638">
              <a:buFont typeface="+mj-lt"/>
              <a:buAutoNum type="alphaUcPeriod"/>
            </a:pPr>
            <a:r>
              <a:rPr lang="en-US" sz="3000" dirty="0"/>
              <a:t> 40-year-old with a history of sexually transmitted infections</a:t>
            </a:r>
          </a:p>
        </p:txBody>
      </p:sp>
    </p:spTree>
    <p:extLst>
      <p:ext uri="{BB962C8B-B14F-4D97-AF65-F5344CB8AC3E}">
        <p14:creationId xmlns:p14="http://schemas.microsoft.com/office/powerpoint/2010/main" val="863327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C7D90-9526-BD68-9DFB-1F47A0780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7D5125-1CBB-1569-AD6F-FD904B244730}"/>
              </a:ext>
            </a:extLst>
          </p:cNvPr>
          <p:cNvSpPr>
            <a:spLocks noGrp="1"/>
          </p:cNvSpPr>
          <p:nvPr>
            <p:ph type="title"/>
          </p:nvPr>
        </p:nvSpPr>
        <p:spPr/>
        <p:txBody>
          <a:bodyPr/>
          <a:lstStyle/>
          <a:p>
            <a:r>
              <a:rPr lang="en-US" dirty="0"/>
              <a:t>🤔 Check your knowledge</a:t>
            </a:r>
          </a:p>
        </p:txBody>
      </p:sp>
      <p:sp>
        <p:nvSpPr>
          <p:cNvPr id="3" name="Content Placeholder 2">
            <a:extLst>
              <a:ext uri="{FF2B5EF4-FFF2-40B4-BE49-F238E27FC236}">
                <a16:creationId xmlns:a16="http://schemas.microsoft.com/office/drawing/2014/main" id="{47DCF0D6-F2E7-8E00-439E-28324130418B}"/>
              </a:ext>
            </a:extLst>
          </p:cNvPr>
          <p:cNvSpPr>
            <a:spLocks noGrp="1"/>
          </p:cNvSpPr>
          <p:nvPr>
            <p:ph idx="1"/>
          </p:nvPr>
        </p:nvSpPr>
        <p:spPr>
          <a:xfrm>
            <a:off x="576941" y="1662340"/>
            <a:ext cx="11293930" cy="4351338"/>
          </a:xfrm>
        </p:spPr>
        <p:txBody>
          <a:bodyPr/>
          <a:lstStyle/>
          <a:p>
            <a:pPr marL="0" indent="0">
              <a:buNone/>
            </a:pPr>
            <a:r>
              <a:rPr lang="en-US" sz="3200" dirty="0"/>
              <a:t>Which of the following is TRUE regarding emtricitabine- tenofovir alafenamide (FTC/TAF)?</a:t>
            </a:r>
          </a:p>
          <a:p>
            <a:pPr marL="915988" indent="-401638">
              <a:buFont typeface="+mj-lt"/>
              <a:buAutoNum type="alphaUcPeriod"/>
            </a:pPr>
            <a:r>
              <a:rPr lang="en-US" sz="3200" dirty="0"/>
              <a:t> There is a generic form available</a:t>
            </a:r>
          </a:p>
          <a:p>
            <a:pPr marL="915988" indent="-401638">
              <a:buFont typeface="+mj-lt"/>
              <a:buAutoNum type="alphaUcPeriod"/>
            </a:pPr>
            <a:r>
              <a:rPr lang="en-US" sz="3200" dirty="0"/>
              <a:t> It is FDA approved for use in ALL persons at risk for HIV</a:t>
            </a:r>
          </a:p>
          <a:p>
            <a:pPr marL="915988" indent="-401638">
              <a:buFont typeface="+mj-lt"/>
              <a:buAutoNum type="alphaUcPeriod"/>
            </a:pPr>
            <a:r>
              <a:rPr lang="en-US" sz="3200" dirty="0"/>
              <a:t> It may be used for HIV PrEP in persons with reduce renal function as long as </a:t>
            </a:r>
            <a:r>
              <a:rPr lang="en-US" sz="3200" dirty="0" err="1"/>
              <a:t>CrCl</a:t>
            </a:r>
            <a:r>
              <a:rPr lang="en-US" sz="3200" dirty="0"/>
              <a:t> &gt;30 mL/min</a:t>
            </a:r>
          </a:p>
          <a:p>
            <a:pPr marL="915988" indent="-401638">
              <a:buFont typeface="+mj-lt"/>
              <a:buAutoNum type="alphaUcPeriod"/>
            </a:pPr>
            <a:r>
              <a:rPr lang="en-US" sz="3200" dirty="0"/>
              <a:t> It may be taken “on demand”</a:t>
            </a:r>
          </a:p>
          <a:p>
            <a:pPr marL="915988" indent="-401638">
              <a:buFont typeface="+mj-lt"/>
              <a:buAutoNum type="alphaUcPeriod"/>
            </a:pPr>
            <a:endParaRPr lang="en-US" sz="3200" dirty="0"/>
          </a:p>
        </p:txBody>
      </p:sp>
    </p:spTree>
    <p:extLst>
      <p:ext uri="{BB962C8B-B14F-4D97-AF65-F5344CB8AC3E}">
        <p14:creationId xmlns:p14="http://schemas.microsoft.com/office/powerpoint/2010/main" val="797327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65CD05-7418-8F29-3494-409E7BA5AD9F}"/>
              </a:ext>
            </a:extLst>
          </p:cNvPr>
          <p:cNvSpPr>
            <a:spLocks noGrp="1"/>
          </p:cNvSpPr>
          <p:nvPr>
            <p:ph type="title"/>
          </p:nvPr>
        </p:nvSpPr>
        <p:spPr>
          <a:xfrm>
            <a:off x="838200" y="365126"/>
            <a:ext cx="10515600" cy="679904"/>
          </a:xfrm>
        </p:spPr>
        <p:txBody>
          <a:bodyPr/>
          <a:lstStyle/>
          <a:p>
            <a:pPr algn="ctr"/>
            <a:r>
              <a:rPr lang="en-US" dirty="0"/>
              <a:t>Objectives</a:t>
            </a:r>
          </a:p>
        </p:txBody>
      </p:sp>
      <p:sp>
        <p:nvSpPr>
          <p:cNvPr id="5" name="Content Placeholder 4">
            <a:extLst>
              <a:ext uri="{FF2B5EF4-FFF2-40B4-BE49-F238E27FC236}">
                <a16:creationId xmlns:a16="http://schemas.microsoft.com/office/drawing/2014/main" id="{666B946C-EBF9-380F-40D3-56173FBD901C}"/>
              </a:ext>
            </a:extLst>
          </p:cNvPr>
          <p:cNvSpPr>
            <a:spLocks noGrp="1"/>
          </p:cNvSpPr>
          <p:nvPr>
            <p:ph idx="1"/>
          </p:nvPr>
        </p:nvSpPr>
        <p:spPr>
          <a:xfrm>
            <a:off x="586196" y="1316173"/>
            <a:ext cx="11052266" cy="4351338"/>
          </a:xfrm>
        </p:spPr>
        <p:txBody>
          <a:bodyPr/>
          <a:lstStyle/>
          <a:p>
            <a:r>
              <a:rPr lang="en-US" dirty="0"/>
              <a:t>Discuss the importance and barriers to expanding access to human immunodeficiency virus (HIV) pre-exposure prophylaxis (PrEP)</a:t>
            </a:r>
          </a:p>
          <a:p>
            <a:endParaRPr lang="en-US" sz="1800" dirty="0"/>
          </a:p>
          <a:p>
            <a:r>
              <a:rPr lang="en-US" dirty="0"/>
              <a:t>Understand the Virginia HIV PrEP Statewide Protocol for Pharmacists</a:t>
            </a:r>
          </a:p>
          <a:p>
            <a:endParaRPr lang="en-US" sz="1800" dirty="0"/>
          </a:p>
          <a:p>
            <a:r>
              <a:rPr lang="en-US" dirty="0"/>
              <a:t>Review available HIV PrEP regimens</a:t>
            </a:r>
          </a:p>
          <a:p>
            <a:endParaRPr lang="en-US" sz="1800" dirty="0"/>
          </a:p>
          <a:p>
            <a:r>
              <a:rPr lang="en-US" dirty="0"/>
              <a:t>Apply HIV PrEP knowledge utilizing an artificial intelligence (AI)—powered conversational training platform</a:t>
            </a:r>
          </a:p>
        </p:txBody>
      </p:sp>
    </p:spTree>
    <p:extLst>
      <p:ext uri="{BB962C8B-B14F-4D97-AF65-F5344CB8AC3E}">
        <p14:creationId xmlns:p14="http://schemas.microsoft.com/office/powerpoint/2010/main" val="1770597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FECAB-3691-35B0-4853-20A8CB8D5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24134-C6C6-E130-DE84-6F8558B3DC9E}"/>
              </a:ext>
            </a:extLst>
          </p:cNvPr>
          <p:cNvSpPr>
            <a:spLocks noGrp="1"/>
          </p:cNvSpPr>
          <p:nvPr>
            <p:ph type="title"/>
          </p:nvPr>
        </p:nvSpPr>
        <p:spPr/>
        <p:txBody>
          <a:bodyPr/>
          <a:lstStyle/>
          <a:p>
            <a:r>
              <a:rPr lang="en-US" dirty="0"/>
              <a:t>🤔 Check your knowledge</a:t>
            </a:r>
          </a:p>
        </p:txBody>
      </p:sp>
      <p:sp>
        <p:nvSpPr>
          <p:cNvPr id="3" name="Content Placeholder 2">
            <a:extLst>
              <a:ext uri="{FF2B5EF4-FFF2-40B4-BE49-F238E27FC236}">
                <a16:creationId xmlns:a16="http://schemas.microsoft.com/office/drawing/2014/main" id="{0E1F9BA0-CF95-360D-881F-CBA762A94FF7}"/>
              </a:ext>
            </a:extLst>
          </p:cNvPr>
          <p:cNvSpPr>
            <a:spLocks noGrp="1"/>
          </p:cNvSpPr>
          <p:nvPr>
            <p:ph idx="1"/>
          </p:nvPr>
        </p:nvSpPr>
        <p:spPr>
          <a:xfrm>
            <a:off x="576941" y="1662340"/>
            <a:ext cx="11293930" cy="4351338"/>
          </a:xfrm>
        </p:spPr>
        <p:txBody>
          <a:bodyPr/>
          <a:lstStyle/>
          <a:p>
            <a:pPr marL="0" indent="0">
              <a:buNone/>
            </a:pPr>
            <a:r>
              <a:rPr lang="en-US" sz="3200" dirty="0"/>
              <a:t>Which of the following should be considered when determining the most appropriate HIV PrEP regimen for a person?</a:t>
            </a:r>
          </a:p>
          <a:p>
            <a:pPr marL="915988" indent="-401638">
              <a:buFont typeface="+mj-lt"/>
              <a:buAutoNum type="alphaUcPeriod"/>
            </a:pPr>
            <a:r>
              <a:rPr lang="en-US" sz="3200" dirty="0"/>
              <a:t> HIV risk factor/behavior</a:t>
            </a:r>
          </a:p>
          <a:p>
            <a:pPr marL="915988" indent="-401638">
              <a:buFont typeface="+mj-lt"/>
              <a:buAutoNum type="alphaUcPeriod"/>
            </a:pPr>
            <a:r>
              <a:rPr lang="en-US" sz="3200" dirty="0"/>
              <a:t> Cost</a:t>
            </a:r>
          </a:p>
          <a:p>
            <a:pPr marL="915988" indent="-401638">
              <a:buFont typeface="+mj-lt"/>
              <a:buAutoNum type="alphaUcPeriod"/>
            </a:pPr>
            <a:r>
              <a:rPr lang="en-US" sz="3200" dirty="0"/>
              <a:t> Patient preference (e.g. oral tablet vs. injection)</a:t>
            </a:r>
          </a:p>
          <a:p>
            <a:pPr marL="915988" indent="-401638">
              <a:buFont typeface="+mj-lt"/>
              <a:buAutoNum type="alphaUcPeriod"/>
            </a:pPr>
            <a:r>
              <a:rPr lang="en-US" sz="3200" dirty="0"/>
              <a:t> All of the above</a:t>
            </a:r>
          </a:p>
          <a:p>
            <a:pPr marL="915988" indent="-401638">
              <a:buFont typeface="+mj-lt"/>
              <a:buAutoNum type="alphaUcPeriod"/>
            </a:pPr>
            <a:endParaRPr lang="en-US" sz="3200" dirty="0"/>
          </a:p>
        </p:txBody>
      </p:sp>
    </p:spTree>
    <p:extLst>
      <p:ext uri="{BB962C8B-B14F-4D97-AF65-F5344CB8AC3E}">
        <p14:creationId xmlns:p14="http://schemas.microsoft.com/office/powerpoint/2010/main" val="4267612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00B3F5-62AE-A759-B64D-E53EEA182609}"/>
              </a:ext>
            </a:extLst>
          </p:cNvPr>
          <p:cNvSpPr>
            <a:spLocks noGrp="1"/>
          </p:cNvSpPr>
          <p:nvPr>
            <p:ph type="title"/>
          </p:nvPr>
        </p:nvSpPr>
        <p:spPr/>
        <p:txBody>
          <a:bodyPr/>
          <a:lstStyle/>
          <a:p>
            <a:r>
              <a:rPr lang="en-US" sz="6600" dirty="0"/>
              <a:t>Utilizing AI for Pharmacist HIV </a:t>
            </a:r>
            <a:r>
              <a:rPr lang="en-US" sz="6600" dirty="0" err="1"/>
              <a:t>PrEP</a:t>
            </a:r>
            <a:r>
              <a:rPr lang="en-US" sz="6600" dirty="0"/>
              <a:t>/PEP Training</a:t>
            </a:r>
          </a:p>
        </p:txBody>
      </p:sp>
      <p:sp>
        <p:nvSpPr>
          <p:cNvPr id="5" name="Text Placeholder 4">
            <a:extLst>
              <a:ext uri="{FF2B5EF4-FFF2-40B4-BE49-F238E27FC236}">
                <a16:creationId xmlns:a16="http://schemas.microsoft.com/office/drawing/2014/main" id="{CF82C947-9DEA-B317-5FA4-7AF4E612EFF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93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2995514"/>
            <a:ext cx="9214743"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AI-Based Training: A Promising Solution</a:t>
            </a:r>
            <a:endParaRPr lang="en-US" sz="3708" dirty="0"/>
          </a:p>
        </p:txBody>
      </p:sp>
      <p:sp>
        <p:nvSpPr>
          <p:cNvPr id="4" name="Text 1"/>
          <p:cNvSpPr/>
          <p:nvPr/>
        </p:nvSpPr>
        <p:spPr>
          <a:xfrm>
            <a:off x="661492" y="4058643"/>
            <a:ext cx="2571750"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Personalized Learning</a:t>
            </a:r>
            <a:endParaRPr lang="en-US" sz="1833" dirty="0"/>
          </a:p>
        </p:txBody>
      </p:sp>
      <p:sp>
        <p:nvSpPr>
          <p:cNvPr id="5" name="Text 2"/>
          <p:cNvSpPr/>
          <p:nvPr/>
        </p:nvSpPr>
        <p:spPr>
          <a:xfrm>
            <a:off x="661492" y="4542930"/>
            <a:ext cx="3315097" cy="1512094"/>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AI-powered platforms deliver personalized learning experiences, adapting to individual learning styles and providing real-time feedback through interactive simulations.</a:t>
            </a:r>
            <a:endParaRPr lang="en-US" sz="1458" dirty="0"/>
          </a:p>
        </p:txBody>
      </p:sp>
      <p:sp>
        <p:nvSpPr>
          <p:cNvPr id="6" name="Text 3"/>
          <p:cNvSpPr/>
          <p:nvPr/>
        </p:nvSpPr>
        <p:spPr>
          <a:xfrm>
            <a:off x="4444107" y="4058643"/>
            <a:ext cx="2550815"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Standardized Delivery</a:t>
            </a:r>
            <a:endParaRPr lang="en-US" sz="1833" dirty="0"/>
          </a:p>
        </p:txBody>
      </p:sp>
      <p:sp>
        <p:nvSpPr>
          <p:cNvPr id="7" name="Text 4"/>
          <p:cNvSpPr/>
          <p:nvPr/>
        </p:nvSpPr>
        <p:spPr>
          <a:xfrm>
            <a:off x="4444107" y="4542929"/>
            <a:ext cx="3315097" cy="1209675"/>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Enables standardized training delivery while accommodating diverse needs of pharmacy staff across different practice settings.</a:t>
            </a:r>
            <a:endParaRPr lang="en-US" sz="1458" dirty="0"/>
          </a:p>
        </p:txBody>
      </p:sp>
      <p:sp>
        <p:nvSpPr>
          <p:cNvPr id="8" name="Text 5"/>
          <p:cNvSpPr/>
          <p:nvPr/>
        </p:nvSpPr>
        <p:spPr>
          <a:xfrm>
            <a:off x="8226723" y="4058643"/>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Improved Retention</a:t>
            </a:r>
            <a:endParaRPr lang="en-US" sz="1833" dirty="0"/>
          </a:p>
        </p:txBody>
      </p:sp>
      <p:sp>
        <p:nvSpPr>
          <p:cNvPr id="9" name="Text 6"/>
          <p:cNvSpPr/>
          <p:nvPr/>
        </p:nvSpPr>
        <p:spPr>
          <a:xfrm>
            <a:off x="8226722" y="4542929"/>
            <a:ext cx="3315097" cy="1209675"/>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Enhances knowledge retention, counseling skills, and confidence through scenario-based learning and immediate feedback.</a:t>
            </a:r>
            <a:endParaRPr lang="en-US" sz="1458"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Welcome to pharm tutor a i "/>
          <p:cNvPicPr>
            <a:picLocks noChangeAspect="1"/>
          </p:cNvPicPr>
          <p:nvPr/>
        </p:nvPicPr>
        <p:blipFill>
          <a:blip r:embed="rId3"/>
          <a:stretch>
            <a:fillRect/>
          </a:stretch>
        </p:blipFill>
        <p:spPr>
          <a:xfrm>
            <a:off x="0" y="0"/>
            <a:ext cx="12192000" cy="1761033"/>
          </a:xfrm>
          <a:prstGeom prst="rect">
            <a:avLst/>
          </a:prstGeom>
        </p:spPr>
      </p:pic>
      <p:sp>
        <p:nvSpPr>
          <p:cNvPr id="3" name="Text 0"/>
          <p:cNvSpPr/>
          <p:nvPr/>
        </p:nvSpPr>
        <p:spPr>
          <a:xfrm>
            <a:off x="493018" y="2149574"/>
            <a:ext cx="6425307" cy="440233"/>
          </a:xfrm>
          <a:prstGeom prst="rect">
            <a:avLst/>
          </a:prstGeom>
          <a:noFill/>
          <a:ln/>
        </p:spPr>
        <p:txBody>
          <a:bodyPr wrap="none" lIns="0" tIns="0" rIns="0" bIns="0" rtlCol="0" anchor="t"/>
          <a:lstStyle/>
          <a:p>
            <a:pPr>
              <a:lnSpc>
                <a:spcPts val="3458"/>
              </a:lnSpc>
            </a:pPr>
            <a:r>
              <a:rPr lang="en-US" sz="2750" b="1" dirty="0">
                <a:solidFill>
                  <a:srgbClr val="000000"/>
                </a:solidFill>
                <a:latin typeface="Inter Bold" pitchFamily="34" charset="0"/>
                <a:ea typeface="Inter Bold" pitchFamily="34" charset="-122"/>
                <a:cs typeface="Inter Bold" pitchFamily="34" charset="-120"/>
              </a:rPr>
              <a:t>VCU's Expertise in AI-Driven Training</a:t>
            </a:r>
            <a:endParaRPr lang="en-US" sz="2750" dirty="0"/>
          </a:p>
        </p:txBody>
      </p:sp>
      <p:sp>
        <p:nvSpPr>
          <p:cNvPr id="4" name="Shape 1">
            <a:extLst>
              <a:ext uri="{C183D7F6-B498-43B3-948B-1728B52AA6E4}">
                <adec:decorative xmlns:adec="http://schemas.microsoft.com/office/drawing/2017/decorative" val="1"/>
              </a:ext>
            </a:extLst>
          </p:cNvPr>
          <p:cNvSpPr/>
          <p:nvPr/>
        </p:nvSpPr>
        <p:spPr>
          <a:xfrm>
            <a:off x="694730" y="2801044"/>
            <a:ext cx="19050" cy="3668415"/>
          </a:xfrm>
          <a:prstGeom prst="roundRect">
            <a:avLst>
              <a:gd name="adj" fmla="val 310617"/>
            </a:avLst>
          </a:prstGeom>
          <a:solidFill>
            <a:srgbClr val="E5D8B2"/>
          </a:solidFill>
          <a:ln/>
        </p:spPr>
      </p:sp>
      <p:sp>
        <p:nvSpPr>
          <p:cNvPr id="5" name="Shape 2">
            <a:extLst>
              <a:ext uri="{C183D7F6-B498-43B3-948B-1728B52AA6E4}">
                <adec:decorative xmlns:adec="http://schemas.microsoft.com/office/drawing/2017/decorative" val="1"/>
              </a:ext>
            </a:extLst>
          </p:cNvPr>
          <p:cNvSpPr/>
          <p:nvPr/>
        </p:nvSpPr>
        <p:spPr>
          <a:xfrm>
            <a:off x="843657" y="3108424"/>
            <a:ext cx="493018" cy="19050"/>
          </a:xfrm>
          <a:prstGeom prst="roundRect">
            <a:avLst>
              <a:gd name="adj" fmla="val 310617"/>
            </a:avLst>
          </a:prstGeom>
          <a:solidFill>
            <a:srgbClr val="E5D8B2"/>
          </a:solidFill>
          <a:ln/>
        </p:spPr>
      </p:sp>
      <p:sp>
        <p:nvSpPr>
          <p:cNvPr id="6" name="Shape 3">
            <a:extLst>
              <a:ext uri="{C183D7F6-B498-43B3-948B-1728B52AA6E4}">
                <adec:decorative xmlns:adec="http://schemas.microsoft.com/office/drawing/2017/decorative" val="1"/>
              </a:ext>
            </a:extLst>
          </p:cNvPr>
          <p:cNvSpPr/>
          <p:nvPr/>
        </p:nvSpPr>
        <p:spPr>
          <a:xfrm>
            <a:off x="545803" y="2959497"/>
            <a:ext cx="316905" cy="316905"/>
          </a:xfrm>
          <a:prstGeom prst="roundRect">
            <a:avLst>
              <a:gd name="adj" fmla="val 18672"/>
            </a:avLst>
          </a:prstGeom>
          <a:solidFill>
            <a:srgbClr val="FFF2CC"/>
          </a:solidFill>
          <a:ln w="7620">
            <a:solidFill>
              <a:srgbClr val="E5D8B2"/>
            </a:solidFill>
            <a:prstDash val="solid"/>
          </a:ln>
        </p:spPr>
      </p:sp>
      <p:sp>
        <p:nvSpPr>
          <p:cNvPr id="7" name="Text 4"/>
          <p:cNvSpPr/>
          <p:nvPr/>
        </p:nvSpPr>
        <p:spPr>
          <a:xfrm>
            <a:off x="658714" y="3012282"/>
            <a:ext cx="91083" cy="211336"/>
          </a:xfrm>
          <a:prstGeom prst="rect">
            <a:avLst/>
          </a:prstGeom>
          <a:noFill/>
          <a:ln/>
        </p:spPr>
        <p:txBody>
          <a:bodyPr wrap="none" lIns="0" tIns="0" rIns="0" bIns="0" rtlCol="0" anchor="t"/>
          <a:lstStyle/>
          <a:p>
            <a:pPr algn="ctr">
              <a:lnSpc>
                <a:spcPts val="1625"/>
              </a:lnSpc>
            </a:pPr>
            <a:r>
              <a:rPr lang="en-US" sz="1625" b="1" dirty="0">
                <a:solidFill>
                  <a:srgbClr val="000000"/>
                </a:solidFill>
                <a:latin typeface="Inter Bold" pitchFamily="34" charset="0"/>
                <a:ea typeface="Inter Bold" pitchFamily="34" charset="-122"/>
                <a:cs typeface="Inter Bold" pitchFamily="34" charset="-120"/>
              </a:rPr>
              <a:t>1</a:t>
            </a:r>
            <a:endParaRPr lang="en-US" sz="1625" dirty="0"/>
          </a:p>
        </p:txBody>
      </p:sp>
      <p:sp>
        <p:nvSpPr>
          <p:cNvPr id="8" name="Text 5"/>
          <p:cNvSpPr/>
          <p:nvPr/>
        </p:nvSpPr>
        <p:spPr>
          <a:xfrm>
            <a:off x="1479054" y="2941836"/>
            <a:ext cx="2179538" cy="220068"/>
          </a:xfrm>
          <a:prstGeom prst="rect">
            <a:avLst/>
          </a:prstGeom>
          <a:noFill/>
          <a:ln/>
        </p:spPr>
        <p:txBody>
          <a:bodyPr wrap="none" lIns="0" tIns="0" rIns="0" bIns="0" rtlCol="0" anchor="t"/>
          <a:lstStyle/>
          <a:p>
            <a:pPr>
              <a:lnSpc>
                <a:spcPts val="1708"/>
              </a:lnSpc>
            </a:pPr>
            <a:r>
              <a:rPr lang="en-US" sz="1375" b="1" dirty="0">
                <a:solidFill>
                  <a:srgbClr val="000000"/>
                </a:solidFill>
                <a:latin typeface="Inter Bold" pitchFamily="34" charset="0"/>
                <a:ea typeface="Inter Bold" pitchFamily="34" charset="-122"/>
                <a:cs typeface="Inter Bold" pitchFamily="34" charset="-120"/>
              </a:rPr>
              <a:t>Established Track Record</a:t>
            </a:r>
            <a:endParaRPr lang="en-US" sz="1375" dirty="0"/>
          </a:p>
        </p:txBody>
      </p:sp>
      <p:sp>
        <p:nvSpPr>
          <p:cNvPr id="9" name="Text 6"/>
          <p:cNvSpPr/>
          <p:nvPr/>
        </p:nvSpPr>
        <p:spPr>
          <a:xfrm>
            <a:off x="1479054" y="3246338"/>
            <a:ext cx="10219928" cy="225425"/>
          </a:xfrm>
          <a:prstGeom prst="rect">
            <a:avLst/>
          </a:prstGeom>
          <a:noFill/>
          <a:ln/>
        </p:spPr>
        <p:txBody>
          <a:bodyPr wrap="none" lIns="0" tIns="0" rIns="0" bIns="0" rtlCol="0" anchor="t"/>
          <a:lstStyle/>
          <a:p>
            <a:pPr>
              <a:lnSpc>
                <a:spcPts val="1750"/>
              </a:lnSpc>
            </a:pPr>
            <a:r>
              <a:rPr lang="en-US" sz="1083" dirty="0">
                <a:solidFill>
                  <a:srgbClr val="000000"/>
                </a:solidFill>
                <a:latin typeface="Inter" pitchFamily="34" charset="0"/>
                <a:ea typeface="Inter" pitchFamily="34" charset="-122"/>
                <a:cs typeface="Inter" pitchFamily="34" charset="-120"/>
              </a:rPr>
              <a:t>Developing and globally deploying AI-driven training tools for PharmD students.</a:t>
            </a:r>
            <a:endParaRPr lang="en-US" sz="1083" dirty="0"/>
          </a:p>
        </p:txBody>
      </p:sp>
      <p:sp>
        <p:nvSpPr>
          <p:cNvPr id="10" name="Shape 7">
            <a:extLst>
              <a:ext uri="{C183D7F6-B498-43B3-948B-1728B52AA6E4}">
                <adec:decorative xmlns:adec="http://schemas.microsoft.com/office/drawing/2017/decorative" val="1"/>
              </a:ext>
            </a:extLst>
          </p:cNvPr>
          <p:cNvSpPr/>
          <p:nvPr/>
        </p:nvSpPr>
        <p:spPr>
          <a:xfrm>
            <a:off x="843657" y="4060726"/>
            <a:ext cx="493018" cy="19050"/>
          </a:xfrm>
          <a:prstGeom prst="roundRect">
            <a:avLst>
              <a:gd name="adj" fmla="val 310617"/>
            </a:avLst>
          </a:prstGeom>
          <a:solidFill>
            <a:srgbClr val="E5D8B2"/>
          </a:solidFill>
          <a:ln/>
        </p:spPr>
      </p:sp>
      <p:sp>
        <p:nvSpPr>
          <p:cNvPr id="11" name="Shape 8">
            <a:extLst>
              <a:ext uri="{C183D7F6-B498-43B3-948B-1728B52AA6E4}">
                <adec:decorative xmlns:adec="http://schemas.microsoft.com/office/drawing/2017/decorative" val="1"/>
              </a:ext>
            </a:extLst>
          </p:cNvPr>
          <p:cNvSpPr/>
          <p:nvPr/>
        </p:nvSpPr>
        <p:spPr>
          <a:xfrm>
            <a:off x="545803" y="3911798"/>
            <a:ext cx="316905" cy="316905"/>
          </a:xfrm>
          <a:prstGeom prst="roundRect">
            <a:avLst>
              <a:gd name="adj" fmla="val 18672"/>
            </a:avLst>
          </a:prstGeom>
          <a:solidFill>
            <a:srgbClr val="FFF2CC"/>
          </a:solidFill>
          <a:ln w="7620">
            <a:solidFill>
              <a:srgbClr val="E5D8B2"/>
            </a:solidFill>
            <a:prstDash val="solid"/>
          </a:ln>
        </p:spPr>
      </p:sp>
      <p:sp>
        <p:nvSpPr>
          <p:cNvPr id="12" name="Text 9"/>
          <p:cNvSpPr/>
          <p:nvPr/>
        </p:nvSpPr>
        <p:spPr>
          <a:xfrm>
            <a:off x="637779" y="3964583"/>
            <a:ext cx="132953" cy="211336"/>
          </a:xfrm>
          <a:prstGeom prst="rect">
            <a:avLst/>
          </a:prstGeom>
          <a:noFill/>
          <a:ln/>
        </p:spPr>
        <p:txBody>
          <a:bodyPr wrap="none" lIns="0" tIns="0" rIns="0" bIns="0" rtlCol="0" anchor="t"/>
          <a:lstStyle/>
          <a:p>
            <a:pPr algn="ctr">
              <a:lnSpc>
                <a:spcPts val="1625"/>
              </a:lnSpc>
            </a:pPr>
            <a:r>
              <a:rPr lang="en-US" sz="1625" b="1" dirty="0">
                <a:solidFill>
                  <a:srgbClr val="000000"/>
                </a:solidFill>
                <a:latin typeface="Inter Bold" pitchFamily="34" charset="0"/>
                <a:ea typeface="Inter Bold" pitchFamily="34" charset="-122"/>
                <a:cs typeface="Inter Bold" pitchFamily="34" charset="-120"/>
              </a:rPr>
              <a:t>2</a:t>
            </a:r>
            <a:endParaRPr lang="en-US" sz="1625" dirty="0"/>
          </a:p>
        </p:txBody>
      </p:sp>
      <p:sp>
        <p:nvSpPr>
          <p:cNvPr id="13" name="Text 10"/>
          <p:cNvSpPr/>
          <p:nvPr/>
        </p:nvSpPr>
        <p:spPr>
          <a:xfrm>
            <a:off x="1479054" y="3894138"/>
            <a:ext cx="1761033" cy="220068"/>
          </a:xfrm>
          <a:prstGeom prst="rect">
            <a:avLst/>
          </a:prstGeom>
          <a:noFill/>
          <a:ln/>
        </p:spPr>
        <p:txBody>
          <a:bodyPr wrap="none" lIns="0" tIns="0" rIns="0" bIns="0" rtlCol="0" anchor="t"/>
          <a:lstStyle/>
          <a:p>
            <a:pPr>
              <a:lnSpc>
                <a:spcPts val="1708"/>
              </a:lnSpc>
            </a:pPr>
            <a:r>
              <a:rPr lang="en-US" sz="1375" b="1" dirty="0">
                <a:solidFill>
                  <a:srgbClr val="000000"/>
                </a:solidFill>
                <a:latin typeface="Inter Bold" pitchFamily="34" charset="0"/>
                <a:ea typeface="Inter Bold" pitchFamily="34" charset="-122"/>
                <a:cs typeface="Inter Bold" pitchFamily="34" charset="-120"/>
              </a:rPr>
              <a:t>PharmTutorAI.com</a:t>
            </a:r>
            <a:endParaRPr lang="en-US" sz="1375" dirty="0"/>
          </a:p>
        </p:txBody>
      </p:sp>
      <p:sp>
        <p:nvSpPr>
          <p:cNvPr id="14" name="Text 11"/>
          <p:cNvSpPr/>
          <p:nvPr/>
        </p:nvSpPr>
        <p:spPr>
          <a:xfrm>
            <a:off x="1479054" y="4198640"/>
            <a:ext cx="10219928" cy="225425"/>
          </a:xfrm>
          <a:prstGeom prst="rect">
            <a:avLst/>
          </a:prstGeom>
          <a:noFill/>
          <a:ln/>
        </p:spPr>
        <p:txBody>
          <a:bodyPr wrap="none" lIns="0" tIns="0" rIns="0" bIns="0" rtlCol="0" anchor="t"/>
          <a:lstStyle/>
          <a:p>
            <a:pPr>
              <a:lnSpc>
                <a:spcPts val="1750"/>
              </a:lnSpc>
            </a:pPr>
            <a:r>
              <a:rPr lang="en-US" sz="1083" dirty="0">
                <a:solidFill>
                  <a:srgbClr val="000000"/>
                </a:solidFill>
                <a:latin typeface="Inter" pitchFamily="34" charset="0"/>
                <a:ea typeface="Inter" pitchFamily="34" charset="-122"/>
                <a:cs typeface="Inter" pitchFamily="34" charset="-120"/>
              </a:rPr>
              <a:t>Self-contained applications with integrated feedback mechanisms, hosted on Amazon Web Services.</a:t>
            </a:r>
            <a:endParaRPr lang="en-US" sz="1083" dirty="0"/>
          </a:p>
        </p:txBody>
      </p:sp>
      <p:sp>
        <p:nvSpPr>
          <p:cNvPr id="15" name="Shape 12">
            <a:extLst>
              <a:ext uri="{C183D7F6-B498-43B3-948B-1728B52AA6E4}">
                <adec:decorative xmlns:adec="http://schemas.microsoft.com/office/drawing/2017/decorative" val="1"/>
              </a:ext>
            </a:extLst>
          </p:cNvPr>
          <p:cNvSpPr/>
          <p:nvPr/>
        </p:nvSpPr>
        <p:spPr>
          <a:xfrm>
            <a:off x="843657" y="5013028"/>
            <a:ext cx="493018" cy="19050"/>
          </a:xfrm>
          <a:prstGeom prst="roundRect">
            <a:avLst>
              <a:gd name="adj" fmla="val 310617"/>
            </a:avLst>
          </a:prstGeom>
          <a:solidFill>
            <a:srgbClr val="E5D8B2"/>
          </a:solidFill>
          <a:ln/>
        </p:spPr>
      </p:sp>
      <p:sp>
        <p:nvSpPr>
          <p:cNvPr id="16" name="Shape 13">
            <a:extLst>
              <a:ext uri="{C183D7F6-B498-43B3-948B-1728B52AA6E4}">
                <adec:decorative xmlns:adec="http://schemas.microsoft.com/office/drawing/2017/decorative" val="1"/>
              </a:ext>
            </a:extLst>
          </p:cNvPr>
          <p:cNvSpPr/>
          <p:nvPr/>
        </p:nvSpPr>
        <p:spPr>
          <a:xfrm>
            <a:off x="545803" y="4864100"/>
            <a:ext cx="316905" cy="316905"/>
          </a:xfrm>
          <a:prstGeom prst="roundRect">
            <a:avLst>
              <a:gd name="adj" fmla="val 18672"/>
            </a:avLst>
          </a:prstGeom>
          <a:solidFill>
            <a:srgbClr val="FFF2CC"/>
          </a:solidFill>
          <a:ln w="7620">
            <a:solidFill>
              <a:srgbClr val="E5D8B2"/>
            </a:solidFill>
            <a:prstDash val="solid"/>
          </a:ln>
        </p:spPr>
      </p:sp>
      <p:sp>
        <p:nvSpPr>
          <p:cNvPr id="17" name="Text 14"/>
          <p:cNvSpPr/>
          <p:nvPr/>
        </p:nvSpPr>
        <p:spPr>
          <a:xfrm>
            <a:off x="635993" y="4916885"/>
            <a:ext cx="136426" cy="211336"/>
          </a:xfrm>
          <a:prstGeom prst="rect">
            <a:avLst/>
          </a:prstGeom>
          <a:noFill/>
          <a:ln/>
        </p:spPr>
        <p:txBody>
          <a:bodyPr wrap="none" lIns="0" tIns="0" rIns="0" bIns="0" rtlCol="0" anchor="t"/>
          <a:lstStyle/>
          <a:p>
            <a:pPr algn="ctr">
              <a:lnSpc>
                <a:spcPts val="1625"/>
              </a:lnSpc>
            </a:pPr>
            <a:r>
              <a:rPr lang="en-US" sz="1625" b="1" dirty="0">
                <a:solidFill>
                  <a:srgbClr val="000000"/>
                </a:solidFill>
                <a:latin typeface="Inter Bold" pitchFamily="34" charset="0"/>
                <a:ea typeface="Inter Bold" pitchFamily="34" charset="-122"/>
                <a:cs typeface="Inter Bold" pitchFamily="34" charset="-120"/>
              </a:rPr>
              <a:t>3</a:t>
            </a:r>
            <a:endParaRPr lang="en-US" sz="1625" dirty="0"/>
          </a:p>
        </p:txBody>
      </p:sp>
      <p:sp>
        <p:nvSpPr>
          <p:cNvPr id="18" name="Text 15"/>
          <p:cNvSpPr/>
          <p:nvPr/>
        </p:nvSpPr>
        <p:spPr>
          <a:xfrm>
            <a:off x="1479054" y="4846439"/>
            <a:ext cx="1761033" cy="220068"/>
          </a:xfrm>
          <a:prstGeom prst="rect">
            <a:avLst/>
          </a:prstGeom>
          <a:noFill/>
          <a:ln/>
        </p:spPr>
        <p:txBody>
          <a:bodyPr wrap="none" lIns="0" tIns="0" rIns="0" bIns="0" rtlCol="0" anchor="t"/>
          <a:lstStyle/>
          <a:p>
            <a:pPr>
              <a:lnSpc>
                <a:spcPts val="1708"/>
              </a:lnSpc>
            </a:pPr>
            <a:r>
              <a:rPr lang="en-US" sz="1375" b="1" dirty="0">
                <a:solidFill>
                  <a:srgbClr val="000000"/>
                </a:solidFill>
                <a:latin typeface="Inter Bold" pitchFamily="34" charset="0"/>
                <a:ea typeface="Inter Bold" pitchFamily="34" charset="-122"/>
                <a:cs typeface="Inter Bold" pitchFamily="34" charset="-120"/>
              </a:rPr>
              <a:t>Increasing Recognition</a:t>
            </a:r>
            <a:endParaRPr lang="en-US" sz="1375" dirty="0"/>
          </a:p>
        </p:txBody>
      </p:sp>
      <p:sp>
        <p:nvSpPr>
          <p:cNvPr id="19" name="Text 16"/>
          <p:cNvSpPr/>
          <p:nvPr/>
        </p:nvSpPr>
        <p:spPr>
          <a:xfrm>
            <a:off x="1479054" y="5150942"/>
            <a:ext cx="10219928" cy="225425"/>
          </a:xfrm>
          <a:prstGeom prst="rect">
            <a:avLst/>
          </a:prstGeom>
          <a:noFill/>
          <a:ln/>
        </p:spPr>
        <p:txBody>
          <a:bodyPr wrap="none" lIns="0" tIns="0" rIns="0" bIns="0" rtlCol="0" anchor="t"/>
          <a:lstStyle/>
          <a:p>
            <a:pPr>
              <a:lnSpc>
                <a:spcPts val="1750"/>
              </a:lnSpc>
            </a:pPr>
            <a:r>
              <a:rPr lang="en-US" sz="1083" dirty="0">
                <a:solidFill>
                  <a:srgbClr val="000000"/>
                </a:solidFill>
                <a:latin typeface="Inter" pitchFamily="34" charset="0"/>
                <a:ea typeface="Inter" pitchFamily="34" charset="-122"/>
                <a:cs typeface="Inter" pitchFamily="34" charset="-120"/>
              </a:rPr>
              <a:t>Winner of the 2024 AACP Laboratory Innovation and Teaching Excellence (LITE) Award.</a:t>
            </a:r>
            <a:endParaRPr lang="en-US" sz="1083" dirty="0"/>
          </a:p>
        </p:txBody>
      </p:sp>
      <p:sp>
        <p:nvSpPr>
          <p:cNvPr id="20" name="Shape 17">
            <a:extLst>
              <a:ext uri="{C183D7F6-B498-43B3-948B-1728B52AA6E4}">
                <adec:decorative xmlns:adec="http://schemas.microsoft.com/office/drawing/2017/decorative" val="1"/>
              </a:ext>
            </a:extLst>
          </p:cNvPr>
          <p:cNvSpPr/>
          <p:nvPr/>
        </p:nvSpPr>
        <p:spPr>
          <a:xfrm>
            <a:off x="843657" y="5965329"/>
            <a:ext cx="493018" cy="19050"/>
          </a:xfrm>
          <a:prstGeom prst="roundRect">
            <a:avLst>
              <a:gd name="adj" fmla="val 310617"/>
            </a:avLst>
          </a:prstGeom>
          <a:solidFill>
            <a:srgbClr val="E5D8B2"/>
          </a:solidFill>
          <a:ln/>
        </p:spPr>
      </p:sp>
      <p:sp>
        <p:nvSpPr>
          <p:cNvPr id="21" name="Shape 18">
            <a:extLst>
              <a:ext uri="{C183D7F6-B498-43B3-948B-1728B52AA6E4}">
                <adec:decorative xmlns:adec="http://schemas.microsoft.com/office/drawing/2017/decorative" val="1"/>
              </a:ext>
            </a:extLst>
          </p:cNvPr>
          <p:cNvSpPr/>
          <p:nvPr/>
        </p:nvSpPr>
        <p:spPr>
          <a:xfrm>
            <a:off x="545803" y="5816402"/>
            <a:ext cx="316905" cy="316905"/>
          </a:xfrm>
          <a:prstGeom prst="roundRect">
            <a:avLst>
              <a:gd name="adj" fmla="val 18672"/>
            </a:avLst>
          </a:prstGeom>
          <a:solidFill>
            <a:srgbClr val="FFF2CC"/>
          </a:solidFill>
          <a:ln w="7620">
            <a:solidFill>
              <a:srgbClr val="E5D8B2"/>
            </a:solidFill>
            <a:prstDash val="solid"/>
          </a:ln>
        </p:spPr>
      </p:sp>
      <p:sp>
        <p:nvSpPr>
          <p:cNvPr id="22" name="Text 19"/>
          <p:cNvSpPr/>
          <p:nvPr/>
        </p:nvSpPr>
        <p:spPr>
          <a:xfrm>
            <a:off x="632818" y="5869186"/>
            <a:ext cx="142875" cy="211336"/>
          </a:xfrm>
          <a:prstGeom prst="rect">
            <a:avLst/>
          </a:prstGeom>
          <a:noFill/>
          <a:ln/>
        </p:spPr>
        <p:txBody>
          <a:bodyPr wrap="none" lIns="0" tIns="0" rIns="0" bIns="0" rtlCol="0" anchor="t"/>
          <a:lstStyle/>
          <a:p>
            <a:pPr algn="ctr">
              <a:lnSpc>
                <a:spcPts val="1625"/>
              </a:lnSpc>
            </a:pPr>
            <a:r>
              <a:rPr lang="en-US" sz="1625" b="1" dirty="0">
                <a:solidFill>
                  <a:srgbClr val="000000"/>
                </a:solidFill>
                <a:latin typeface="Inter Bold" pitchFamily="34" charset="0"/>
                <a:ea typeface="Inter Bold" pitchFamily="34" charset="-122"/>
                <a:cs typeface="Inter Bold" pitchFamily="34" charset="-120"/>
              </a:rPr>
              <a:t>4</a:t>
            </a:r>
            <a:endParaRPr lang="en-US" sz="1625" dirty="0"/>
          </a:p>
        </p:txBody>
      </p:sp>
      <p:sp>
        <p:nvSpPr>
          <p:cNvPr id="23" name="Text 20"/>
          <p:cNvSpPr/>
          <p:nvPr/>
        </p:nvSpPr>
        <p:spPr>
          <a:xfrm>
            <a:off x="1479054" y="5798741"/>
            <a:ext cx="1761033" cy="220068"/>
          </a:xfrm>
          <a:prstGeom prst="rect">
            <a:avLst/>
          </a:prstGeom>
          <a:noFill/>
          <a:ln/>
        </p:spPr>
        <p:txBody>
          <a:bodyPr wrap="none" lIns="0" tIns="0" rIns="0" bIns="0" rtlCol="0" anchor="t"/>
          <a:lstStyle/>
          <a:p>
            <a:pPr>
              <a:lnSpc>
                <a:spcPts val="1708"/>
              </a:lnSpc>
            </a:pPr>
            <a:r>
              <a:rPr lang="en-US" sz="1375" b="1" dirty="0">
                <a:solidFill>
                  <a:srgbClr val="000000"/>
                </a:solidFill>
                <a:latin typeface="Inter Bold" pitchFamily="34" charset="0"/>
                <a:ea typeface="Inter Bold" pitchFamily="34" charset="-122"/>
                <a:cs typeface="Inter Bold" pitchFamily="34" charset="-120"/>
              </a:rPr>
              <a:t>Global Reach</a:t>
            </a:r>
            <a:endParaRPr lang="en-US" sz="1375" dirty="0"/>
          </a:p>
        </p:txBody>
      </p:sp>
      <p:sp>
        <p:nvSpPr>
          <p:cNvPr id="24" name="Text 21"/>
          <p:cNvSpPr/>
          <p:nvPr/>
        </p:nvSpPr>
        <p:spPr>
          <a:xfrm>
            <a:off x="1479054" y="6103243"/>
            <a:ext cx="10219928" cy="225425"/>
          </a:xfrm>
          <a:prstGeom prst="rect">
            <a:avLst/>
          </a:prstGeom>
          <a:noFill/>
          <a:ln/>
        </p:spPr>
        <p:txBody>
          <a:bodyPr wrap="none" lIns="0" tIns="0" rIns="0" bIns="0" rtlCol="0" anchor="t"/>
          <a:lstStyle/>
          <a:p>
            <a:pPr>
              <a:lnSpc>
                <a:spcPts val="1750"/>
              </a:lnSpc>
            </a:pPr>
            <a:r>
              <a:rPr lang="en-US" sz="1083" dirty="0">
                <a:solidFill>
                  <a:srgbClr val="000000"/>
                </a:solidFill>
                <a:latin typeface="Inter" pitchFamily="34" charset="0"/>
                <a:ea typeface="Inter" pitchFamily="34" charset="-122"/>
                <a:cs typeface="Inter" pitchFamily="34" charset="-120"/>
              </a:rPr>
              <a:t>37 countries using deployed applications for PharmD education.</a:t>
            </a:r>
            <a:endParaRPr lang="en-US" sz="1083"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4000" y="0"/>
            <a:ext cx="3048000" cy="6858000"/>
          </a:xfrm>
          <a:prstGeom prst="rect">
            <a:avLst/>
          </a:prstGeom>
        </p:spPr>
      </p:pic>
      <p:sp>
        <p:nvSpPr>
          <p:cNvPr id="3" name="Text 0"/>
          <p:cNvSpPr/>
          <p:nvPr/>
        </p:nvSpPr>
        <p:spPr>
          <a:xfrm>
            <a:off x="530424" y="417017"/>
            <a:ext cx="8083153" cy="947143"/>
          </a:xfrm>
          <a:prstGeom prst="rect">
            <a:avLst/>
          </a:prstGeom>
          <a:noFill/>
          <a:ln/>
        </p:spPr>
        <p:txBody>
          <a:bodyPr wrap="square" lIns="0" tIns="0" rIns="0" bIns="0" rtlCol="0" anchor="t"/>
          <a:lstStyle/>
          <a:p>
            <a:pPr>
              <a:lnSpc>
                <a:spcPts val="3708"/>
              </a:lnSpc>
            </a:pPr>
            <a:r>
              <a:rPr lang="en-US" sz="2958" b="1" dirty="0">
                <a:solidFill>
                  <a:srgbClr val="000000"/>
                </a:solidFill>
                <a:latin typeface="Inter Bold" pitchFamily="34" charset="0"/>
                <a:ea typeface="Inter Bold" pitchFamily="34" charset="-122"/>
                <a:cs typeface="Inter Bold" pitchFamily="34" charset="-120"/>
              </a:rPr>
              <a:t>Development of AI-Enhanced PrEP/PEP Training Platform</a:t>
            </a:r>
            <a:endParaRPr lang="en-US" sz="2958" dirty="0"/>
          </a:p>
        </p:txBody>
      </p:sp>
      <p:pic>
        <p:nvPicPr>
          <p:cNvPr id="4"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0424" y="1591470"/>
            <a:ext cx="757733" cy="1212354"/>
          </a:xfrm>
          <a:prstGeom prst="rect">
            <a:avLst/>
          </a:prstGeom>
        </p:spPr>
      </p:pic>
      <p:sp>
        <p:nvSpPr>
          <p:cNvPr id="5" name="Text 1"/>
          <p:cNvSpPr/>
          <p:nvPr/>
        </p:nvSpPr>
        <p:spPr>
          <a:xfrm>
            <a:off x="1515468" y="1742976"/>
            <a:ext cx="2454473" cy="236736"/>
          </a:xfrm>
          <a:prstGeom prst="rect">
            <a:avLst/>
          </a:prstGeom>
          <a:noFill/>
          <a:ln/>
        </p:spPr>
        <p:txBody>
          <a:bodyPr wrap="none" lIns="0" tIns="0" rIns="0" bIns="0" rtlCol="0" anchor="t"/>
          <a:lstStyle/>
          <a:p>
            <a:pPr>
              <a:lnSpc>
                <a:spcPts val="1833"/>
              </a:lnSpc>
            </a:pPr>
            <a:r>
              <a:rPr lang="en-US" sz="1458" b="1" dirty="0">
                <a:solidFill>
                  <a:srgbClr val="000000"/>
                </a:solidFill>
                <a:latin typeface="Inter Bold" pitchFamily="34" charset="0"/>
                <a:ea typeface="Inter Bold" pitchFamily="34" charset="-122"/>
                <a:cs typeface="Inter Bold" pitchFamily="34" charset="-120"/>
              </a:rPr>
              <a:t>Core Module Development</a:t>
            </a:r>
            <a:endParaRPr lang="en-US" sz="1458" dirty="0"/>
          </a:p>
        </p:txBody>
      </p:sp>
      <p:sp>
        <p:nvSpPr>
          <p:cNvPr id="6" name="Text 2"/>
          <p:cNvSpPr/>
          <p:nvPr/>
        </p:nvSpPr>
        <p:spPr>
          <a:xfrm>
            <a:off x="1515468" y="2070596"/>
            <a:ext cx="7098109" cy="242392"/>
          </a:xfrm>
          <a:prstGeom prst="rect">
            <a:avLst/>
          </a:prstGeom>
          <a:noFill/>
          <a:ln/>
        </p:spPr>
        <p:txBody>
          <a:bodyPr wrap="none" lIns="0" tIns="0" rIns="0" bIns="0" rtlCol="0" anchor="t"/>
          <a:lstStyle/>
          <a:p>
            <a:pPr>
              <a:lnSpc>
                <a:spcPts val="1875"/>
              </a:lnSpc>
            </a:pPr>
            <a:r>
              <a:rPr lang="en-US" sz="1167" dirty="0">
                <a:solidFill>
                  <a:srgbClr val="000000"/>
                </a:solidFill>
                <a:latin typeface="Inter" pitchFamily="34" charset="0"/>
                <a:ea typeface="Inter" pitchFamily="34" charset="-122"/>
                <a:cs typeface="Inter" pitchFamily="34" charset="-120"/>
              </a:rPr>
              <a:t>Create three comprehensive training modules on PrEP/PEP counseling</a:t>
            </a:r>
            <a:endParaRPr lang="en-US" sz="1167" dirty="0"/>
          </a:p>
        </p:txBody>
      </p:sp>
      <p:pic>
        <p:nvPicPr>
          <p:cNvPr id="7" name="Imag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0424" y="2803823"/>
            <a:ext cx="757733" cy="1212354"/>
          </a:xfrm>
          <a:prstGeom prst="rect">
            <a:avLst/>
          </a:prstGeom>
        </p:spPr>
      </p:pic>
      <p:sp>
        <p:nvSpPr>
          <p:cNvPr id="8" name="Text 3"/>
          <p:cNvSpPr/>
          <p:nvPr/>
        </p:nvSpPr>
        <p:spPr>
          <a:xfrm>
            <a:off x="1515468" y="2955330"/>
            <a:ext cx="2613223" cy="236736"/>
          </a:xfrm>
          <a:prstGeom prst="rect">
            <a:avLst/>
          </a:prstGeom>
          <a:noFill/>
          <a:ln/>
        </p:spPr>
        <p:txBody>
          <a:bodyPr wrap="none" lIns="0" tIns="0" rIns="0" bIns="0" rtlCol="0" anchor="t"/>
          <a:lstStyle/>
          <a:p>
            <a:pPr>
              <a:lnSpc>
                <a:spcPts val="1833"/>
              </a:lnSpc>
            </a:pPr>
            <a:r>
              <a:rPr lang="en-US" sz="1458" b="1" dirty="0">
                <a:solidFill>
                  <a:srgbClr val="000000"/>
                </a:solidFill>
                <a:latin typeface="Inter Bold" pitchFamily="34" charset="0"/>
                <a:ea typeface="Inter Bold" pitchFamily="34" charset="-122"/>
                <a:cs typeface="Inter Bold" pitchFamily="34" charset="-120"/>
              </a:rPr>
              <a:t>AI-Driven Patient Simulation</a:t>
            </a:r>
            <a:endParaRPr lang="en-US" sz="1458" dirty="0"/>
          </a:p>
        </p:txBody>
      </p:sp>
      <p:sp>
        <p:nvSpPr>
          <p:cNvPr id="9" name="Text 4"/>
          <p:cNvSpPr/>
          <p:nvPr/>
        </p:nvSpPr>
        <p:spPr>
          <a:xfrm>
            <a:off x="1515468" y="3282950"/>
            <a:ext cx="7098109" cy="484783"/>
          </a:xfrm>
          <a:prstGeom prst="rect">
            <a:avLst/>
          </a:prstGeom>
          <a:noFill/>
          <a:ln/>
        </p:spPr>
        <p:txBody>
          <a:bodyPr wrap="square" lIns="0" tIns="0" rIns="0" bIns="0" rtlCol="0" anchor="t"/>
          <a:lstStyle/>
          <a:p>
            <a:pPr>
              <a:lnSpc>
                <a:spcPts val="1875"/>
              </a:lnSpc>
            </a:pPr>
            <a:r>
              <a:rPr lang="en-US" sz="1167" dirty="0">
                <a:solidFill>
                  <a:srgbClr val="000000"/>
                </a:solidFill>
                <a:latin typeface="Inter" pitchFamily="34" charset="0"/>
                <a:ea typeface="Inter" pitchFamily="34" charset="-122"/>
                <a:cs typeface="Inter" pitchFamily="34" charset="-120"/>
              </a:rPr>
              <a:t>Integrate AI driven voice and SMS based conversational agents simulating a diverse group of patients. </a:t>
            </a:r>
            <a:endParaRPr lang="en-US" sz="1167" dirty="0"/>
          </a:p>
        </p:txBody>
      </p:sp>
      <p:pic>
        <p:nvPicPr>
          <p:cNvPr id="10" name="Image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0424" y="4016177"/>
            <a:ext cx="757733" cy="1212354"/>
          </a:xfrm>
          <a:prstGeom prst="rect">
            <a:avLst/>
          </a:prstGeom>
        </p:spPr>
      </p:pic>
      <p:sp>
        <p:nvSpPr>
          <p:cNvPr id="11" name="Text 5"/>
          <p:cNvSpPr/>
          <p:nvPr/>
        </p:nvSpPr>
        <p:spPr>
          <a:xfrm>
            <a:off x="1515468" y="4167684"/>
            <a:ext cx="2101553" cy="236736"/>
          </a:xfrm>
          <a:prstGeom prst="rect">
            <a:avLst/>
          </a:prstGeom>
          <a:noFill/>
          <a:ln/>
        </p:spPr>
        <p:txBody>
          <a:bodyPr wrap="none" lIns="0" tIns="0" rIns="0" bIns="0" rtlCol="0" anchor="t"/>
          <a:lstStyle/>
          <a:p>
            <a:pPr>
              <a:lnSpc>
                <a:spcPts val="1833"/>
              </a:lnSpc>
            </a:pPr>
            <a:r>
              <a:rPr lang="en-US" sz="1458" b="1" dirty="0">
                <a:solidFill>
                  <a:srgbClr val="000000"/>
                </a:solidFill>
                <a:latin typeface="Inter Bold" pitchFamily="34" charset="0"/>
                <a:ea typeface="Inter Bold" pitchFamily="34" charset="-122"/>
                <a:cs typeface="Inter Bold" pitchFamily="34" charset="-120"/>
              </a:rPr>
              <a:t>Technical Architecture</a:t>
            </a:r>
            <a:endParaRPr lang="en-US" sz="1458" dirty="0"/>
          </a:p>
        </p:txBody>
      </p:sp>
      <p:sp>
        <p:nvSpPr>
          <p:cNvPr id="12" name="Text 6"/>
          <p:cNvSpPr/>
          <p:nvPr/>
        </p:nvSpPr>
        <p:spPr>
          <a:xfrm>
            <a:off x="1515468" y="4495304"/>
            <a:ext cx="7098109" cy="484783"/>
          </a:xfrm>
          <a:prstGeom prst="rect">
            <a:avLst/>
          </a:prstGeom>
          <a:noFill/>
          <a:ln/>
        </p:spPr>
        <p:txBody>
          <a:bodyPr wrap="square" lIns="0" tIns="0" rIns="0" bIns="0" rtlCol="0" anchor="t"/>
          <a:lstStyle/>
          <a:p>
            <a:pPr>
              <a:lnSpc>
                <a:spcPts val="1875"/>
              </a:lnSpc>
            </a:pPr>
            <a:r>
              <a:rPr lang="en-US" sz="1167" dirty="0">
                <a:solidFill>
                  <a:srgbClr val="000000"/>
                </a:solidFill>
                <a:latin typeface="Inter" pitchFamily="34" charset="0"/>
                <a:ea typeface="Inter" pitchFamily="34" charset="-122"/>
                <a:cs typeface="Inter" pitchFamily="34" charset="-120"/>
              </a:rPr>
              <a:t>Develop a three-tier architecture using React, Node.js, and AWS services for a robust, scalable platform.</a:t>
            </a:r>
            <a:endParaRPr lang="en-US" sz="1167" dirty="0"/>
          </a:p>
        </p:txBody>
      </p:sp>
      <p:pic>
        <p:nvPicPr>
          <p:cNvPr id="13" name="Image 4">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30424" y="5228531"/>
            <a:ext cx="757733" cy="1212354"/>
          </a:xfrm>
          <a:prstGeom prst="rect">
            <a:avLst/>
          </a:prstGeom>
        </p:spPr>
      </p:pic>
      <p:sp>
        <p:nvSpPr>
          <p:cNvPr id="14" name="Text 7"/>
          <p:cNvSpPr/>
          <p:nvPr/>
        </p:nvSpPr>
        <p:spPr>
          <a:xfrm>
            <a:off x="1515468" y="5380038"/>
            <a:ext cx="3439120" cy="236736"/>
          </a:xfrm>
          <a:prstGeom prst="rect">
            <a:avLst/>
          </a:prstGeom>
          <a:noFill/>
          <a:ln/>
        </p:spPr>
        <p:txBody>
          <a:bodyPr wrap="none" lIns="0" tIns="0" rIns="0" bIns="0" rtlCol="0" anchor="t"/>
          <a:lstStyle/>
          <a:p>
            <a:pPr>
              <a:lnSpc>
                <a:spcPts val="1833"/>
              </a:lnSpc>
            </a:pPr>
            <a:r>
              <a:rPr lang="en-US" sz="1458" b="1" dirty="0">
                <a:solidFill>
                  <a:srgbClr val="000000"/>
                </a:solidFill>
                <a:latin typeface="Inter Bold" pitchFamily="34" charset="0"/>
                <a:ea typeface="Inter Bold" pitchFamily="34" charset="-122"/>
                <a:cs typeface="Inter Bold" pitchFamily="34" charset="-120"/>
              </a:rPr>
              <a:t>Learning Objectives and Assessment</a:t>
            </a:r>
            <a:endParaRPr lang="en-US" sz="1458" dirty="0"/>
          </a:p>
        </p:txBody>
      </p:sp>
      <p:sp>
        <p:nvSpPr>
          <p:cNvPr id="15" name="Text 8"/>
          <p:cNvSpPr/>
          <p:nvPr/>
        </p:nvSpPr>
        <p:spPr>
          <a:xfrm>
            <a:off x="1515468" y="5707657"/>
            <a:ext cx="7098109" cy="242392"/>
          </a:xfrm>
          <a:prstGeom prst="rect">
            <a:avLst/>
          </a:prstGeom>
          <a:noFill/>
          <a:ln/>
        </p:spPr>
        <p:txBody>
          <a:bodyPr wrap="none" lIns="0" tIns="0" rIns="0" bIns="0" rtlCol="0" anchor="t"/>
          <a:lstStyle/>
          <a:p>
            <a:pPr>
              <a:lnSpc>
                <a:spcPts val="1875"/>
              </a:lnSpc>
            </a:pPr>
            <a:r>
              <a:rPr lang="en-US" sz="1167" dirty="0">
                <a:solidFill>
                  <a:srgbClr val="000000"/>
                </a:solidFill>
                <a:latin typeface="Inter" pitchFamily="34" charset="0"/>
                <a:ea typeface="Inter" pitchFamily="34" charset="-122"/>
                <a:cs typeface="Inter" pitchFamily="34" charset="-120"/>
              </a:rPr>
              <a:t>Implement comprehensive learning objectives and multi-modal assessment methods.</a:t>
            </a:r>
            <a:endParaRPr lang="en-US" sz="1167"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12192000" cy="2343249"/>
          </a:xfrm>
          <a:prstGeom prst="rect">
            <a:avLst/>
          </a:prstGeom>
        </p:spPr>
      </p:pic>
      <p:sp>
        <p:nvSpPr>
          <p:cNvPr id="3" name="Text 0"/>
          <p:cNvSpPr/>
          <p:nvPr/>
        </p:nvSpPr>
        <p:spPr>
          <a:xfrm>
            <a:off x="656034" y="2858691"/>
            <a:ext cx="8577858" cy="585688"/>
          </a:xfrm>
          <a:prstGeom prst="rect">
            <a:avLst/>
          </a:prstGeom>
          <a:noFill/>
          <a:ln/>
        </p:spPr>
        <p:txBody>
          <a:bodyPr wrap="none" lIns="0" tIns="0" rIns="0" bIns="0" rtlCol="0" anchor="t"/>
          <a:lstStyle/>
          <a:p>
            <a:pPr>
              <a:lnSpc>
                <a:spcPts val="4583"/>
              </a:lnSpc>
            </a:pPr>
            <a:r>
              <a:rPr lang="en-US" sz="3667" b="1" dirty="0">
                <a:solidFill>
                  <a:srgbClr val="000000"/>
                </a:solidFill>
                <a:latin typeface="Inter Bold" pitchFamily="34" charset="0"/>
                <a:ea typeface="Inter Bold" pitchFamily="34" charset="-122"/>
                <a:cs typeface="Inter Bold" pitchFamily="34" charset="-120"/>
              </a:rPr>
              <a:t>AI-Driven Patient Simulation Features</a:t>
            </a:r>
            <a:endParaRPr lang="en-US" sz="3667" dirty="0"/>
          </a:p>
        </p:txBody>
      </p:sp>
      <p:sp>
        <p:nvSpPr>
          <p:cNvPr id="4" name="Shape 1">
            <a:extLst>
              <a:ext uri="{C183D7F6-B498-43B3-948B-1728B52AA6E4}">
                <adec:decorative xmlns:adec="http://schemas.microsoft.com/office/drawing/2017/decorative" val="1"/>
              </a:ext>
            </a:extLst>
          </p:cNvPr>
          <p:cNvSpPr/>
          <p:nvPr/>
        </p:nvSpPr>
        <p:spPr>
          <a:xfrm>
            <a:off x="656034" y="3936405"/>
            <a:ext cx="328018" cy="328018"/>
          </a:xfrm>
          <a:prstGeom prst="roundRect">
            <a:avLst>
              <a:gd name="adj" fmla="val 24003"/>
            </a:avLst>
          </a:prstGeom>
          <a:solidFill>
            <a:srgbClr val="FFF2CC"/>
          </a:solidFill>
          <a:ln w="7620">
            <a:solidFill>
              <a:srgbClr val="E5D8B2"/>
            </a:solidFill>
            <a:prstDash val="solid"/>
          </a:ln>
        </p:spPr>
      </p:sp>
      <p:sp>
        <p:nvSpPr>
          <p:cNvPr id="5" name="Text 2"/>
          <p:cNvSpPr/>
          <p:nvPr/>
        </p:nvSpPr>
        <p:spPr>
          <a:xfrm>
            <a:off x="1171476" y="3936405"/>
            <a:ext cx="2343249" cy="292893"/>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Adaptive Scenarios</a:t>
            </a:r>
            <a:endParaRPr lang="en-US" sz="1833" dirty="0"/>
          </a:p>
        </p:txBody>
      </p:sp>
      <p:sp>
        <p:nvSpPr>
          <p:cNvPr id="6" name="Text 3"/>
          <p:cNvSpPr/>
          <p:nvPr/>
        </p:nvSpPr>
        <p:spPr>
          <a:xfrm>
            <a:off x="1171476" y="4341714"/>
            <a:ext cx="4830862" cy="599678"/>
          </a:xfrm>
          <a:prstGeom prst="rect">
            <a:avLst/>
          </a:prstGeom>
          <a:noFill/>
          <a:ln/>
        </p:spPr>
        <p:txBody>
          <a:bodyPr wrap="square" lIns="0" tIns="0" rIns="0" bIns="0" rtlCol="0" anchor="t"/>
          <a:lstStyle/>
          <a:p>
            <a:pPr>
              <a:lnSpc>
                <a:spcPts val="2333"/>
              </a:lnSpc>
            </a:pPr>
            <a:r>
              <a:rPr lang="en-US" sz="1458" dirty="0">
                <a:solidFill>
                  <a:srgbClr val="000000"/>
                </a:solidFill>
                <a:latin typeface="Inter" pitchFamily="34" charset="0"/>
                <a:ea typeface="Inter" pitchFamily="34" charset="-122"/>
                <a:cs typeface="Inter" pitchFamily="34" charset="-120"/>
              </a:rPr>
              <a:t>AI adapts to user responses, reflecting varying patient personalities and health literacy levels.</a:t>
            </a:r>
            <a:endParaRPr lang="en-US" sz="1458" dirty="0"/>
          </a:p>
        </p:txBody>
      </p:sp>
      <p:sp>
        <p:nvSpPr>
          <p:cNvPr id="7" name="Shape 4">
            <a:extLst>
              <a:ext uri="{C183D7F6-B498-43B3-948B-1728B52AA6E4}">
                <adec:decorative xmlns:adec="http://schemas.microsoft.com/office/drawing/2017/decorative" val="1"/>
              </a:ext>
            </a:extLst>
          </p:cNvPr>
          <p:cNvSpPr/>
          <p:nvPr/>
        </p:nvSpPr>
        <p:spPr>
          <a:xfrm>
            <a:off x="6189762" y="3936405"/>
            <a:ext cx="328018" cy="328018"/>
          </a:xfrm>
          <a:prstGeom prst="roundRect">
            <a:avLst>
              <a:gd name="adj" fmla="val 24003"/>
            </a:avLst>
          </a:prstGeom>
          <a:solidFill>
            <a:srgbClr val="FFF2CC"/>
          </a:solidFill>
          <a:ln w="7620">
            <a:solidFill>
              <a:srgbClr val="E5D8B2"/>
            </a:solidFill>
            <a:prstDash val="solid"/>
          </a:ln>
        </p:spPr>
      </p:sp>
      <p:sp>
        <p:nvSpPr>
          <p:cNvPr id="8" name="Text 5"/>
          <p:cNvSpPr/>
          <p:nvPr/>
        </p:nvSpPr>
        <p:spPr>
          <a:xfrm>
            <a:off x="6705204" y="3936405"/>
            <a:ext cx="2527796" cy="292893"/>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High-Risk Simulations</a:t>
            </a:r>
            <a:endParaRPr lang="en-US" sz="1833" dirty="0"/>
          </a:p>
        </p:txBody>
      </p:sp>
      <p:sp>
        <p:nvSpPr>
          <p:cNvPr id="9" name="Text 6"/>
          <p:cNvSpPr/>
          <p:nvPr/>
        </p:nvSpPr>
        <p:spPr>
          <a:xfrm>
            <a:off x="6705203" y="4341714"/>
            <a:ext cx="4830862" cy="599678"/>
          </a:xfrm>
          <a:prstGeom prst="rect">
            <a:avLst/>
          </a:prstGeom>
          <a:noFill/>
          <a:ln/>
        </p:spPr>
        <p:txBody>
          <a:bodyPr wrap="square" lIns="0" tIns="0" rIns="0" bIns="0" rtlCol="0" anchor="t"/>
          <a:lstStyle/>
          <a:p>
            <a:pPr>
              <a:lnSpc>
                <a:spcPts val="2333"/>
              </a:lnSpc>
            </a:pPr>
            <a:r>
              <a:rPr lang="en-US" sz="1458" dirty="0">
                <a:solidFill>
                  <a:srgbClr val="000000"/>
                </a:solidFill>
                <a:latin typeface="Inter" pitchFamily="34" charset="0"/>
                <a:ea typeface="Inter" pitchFamily="34" charset="-122"/>
                <a:cs typeface="Inter" pitchFamily="34" charset="-120"/>
              </a:rPr>
              <a:t>Specific protocols for scenarios like serodiscordant couples and substance use disorders.</a:t>
            </a:r>
            <a:endParaRPr lang="en-US" sz="1458" dirty="0"/>
          </a:p>
        </p:txBody>
      </p:sp>
      <p:sp>
        <p:nvSpPr>
          <p:cNvPr id="10" name="Shape 7">
            <a:extLst>
              <a:ext uri="{C183D7F6-B498-43B3-948B-1728B52AA6E4}">
                <adec:decorative xmlns:adec="http://schemas.microsoft.com/office/drawing/2017/decorative" val="1"/>
              </a:ext>
            </a:extLst>
          </p:cNvPr>
          <p:cNvSpPr/>
          <p:nvPr/>
        </p:nvSpPr>
        <p:spPr>
          <a:xfrm>
            <a:off x="656034" y="5339656"/>
            <a:ext cx="328018" cy="328018"/>
          </a:xfrm>
          <a:prstGeom prst="roundRect">
            <a:avLst>
              <a:gd name="adj" fmla="val 24003"/>
            </a:avLst>
          </a:prstGeom>
          <a:solidFill>
            <a:srgbClr val="FFF2CC"/>
          </a:solidFill>
          <a:ln w="7620">
            <a:solidFill>
              <a:srgbClr val="E5D8B2"/>
            </a:solidFill>
            <a:prstDash val="solid"/>
          </a:ln>
        </p:spPr>
      </p:sp>
      <p:sp>
        <p:nvSpPr>
          <p:cNvPr id="11" name="Text 8"/>
          <p:cNvSpPr/>
          <p:nvPr/>
        </p:nvSpPr>
        <p:spPr>
          <a:xfrm>
            <a:off x="1171476" y="5339656"/>
            <a:ext cx="2470249" cy="292893"/>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Context Management</a:t>
            </a:r>
            <a:endParaRPr lang="en-US" sz="1833" dirty="0"/>
          </a:p>
        </p:txBody>
      </p:sp>
      <p:sp>
        <p:nvSpPr>
          <p:cNvPr id="12" name="Text 9"/>
          <p:cNvSpPr/>
          <p:nvPr/>
        </p:nvSpPr>
        <p:spPr>
          <a:xfrm>
            <a:off x="1171476" y="5744964"/>
            <a:ext cx="4830862" cy="599678"/>
          </a:xfrm>
          <a:prstGeom prst="rect">
            <a:avLst/>
          </a:prstGeom>
          <a:noFill/>
          <a:ln/>
        </p:spPr>
        <p:txBody>
          <a:bodyPr wrap="square" lIns="0" tIns="0" rIns="0" bIns="0" rtlCol="0" anchor="t"/>
          <a:lstStyle/>
          <a:p>
            <a:pPr>
              <a:lnSpc>
                <a:spcPts val="2333"/>
              </a:lnSpc>
            </a:pPr>
            <a:r>
              <a:rPr lang="en-US" sz="1458" dirty="0">
                <a:solidFill>
                  <a:srgbClr val="000000"/>
                </a:solidFill>
                <a:latin typeface="Inter" pitchFamily="34" charset="0"/>
                <a:ea typeface="Inter" pitchFamily="34" charset="-122"/>
                <a:cs typeface="Inter" pitchFamily="34" charset="-120"/>
              </a:rPr>
              <a:t>AI maintains conversation coherence through strategic context management.</a:t>
            </a:r>
            <a:endParaRPr lang="en-US" sz="1458" dirty="0"/>
          </a:p>
        </p:txBody>
      </p:sp>
      <p:sp>
        <p:nvSpPr>
          <p:cNvPr id="13" name="Shape 10">
            <a:extLst>
              <a:ext uri="{C183D7F6-B498-43B3-948B-1728B52AA6E4}">
                <adec:decorative xmlns:adec="http://schemas.microsoft.com/office/drawing/2017/decorative" val="1"/>
              </a:ext>
            </a:extLst>
          </p:cNvPr>
          <p:cNvSpPr/>
          <p:nvPr/>
        </p:nvSpPr>
        <p:spPr>
          <a:xfrm>
            <a:off x="6189762" y="5339656"/>
            <a:ext cx="328018" cy="328018"/>
          </a:xfrm>
          <a:prstGeom prst="roundRect">
            <a:avLst>
              <a:gd name="adj" fmla="val 24003"/>
            </a:avLst>
          </a:prstGeom>
          <a:solidFill>
            <a:srgbClr val="FFF2CC"/>
          </a:solidFill>
          <a:ln w="7620">
            <a:solidFill>
              <a:srgbClr val="E5D8B2"/>
            </a:solidFill>
            <a:prstDash val="solid"/>
          </a:ln>
        </p:spPr>
      </p:sp>
      <p:sp>
        <p:nvSpPr>
          <p:cNvPr id="14" name="Text 11"/>
          <p:cNvSpPr/>
          <p:nvPr/>
        </p:nvSpPr>
        <p:spPr>
          <a:xfrm>
            <a:off x="6705203" y="5339656"/>
            <a:ext cx="3191272" cy="292893"/>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Clinical Guideline Validation</a:t>
            </a:r>
            <a:endParaRPr lang="en-US" sz="1833" dirty="0"/>
          </a:p>
        </p:txBody>
      </p:sp>
      <p:sp>
        <p:nvSpPr>
          <p:cNvPr id="15" name="Text 12"/>
          <p:cNvSpPr/>
          <p:nvPr/>
        </p:nvSpPr>
        <p:spPr>
          <a:xfrm>
            <a:off x="6705203" y="5744964"/>
            <a:ext cx="4830862" cy="599678"/>
          </a:xfrm>
          <a:prstGeom prst="rect">
            <a:avLst/>
          </a:prstGeom>
          <a:noFill/>
          <a:ln/>
        </p:spPr>
        <p:txBody>
          <a:bodyPr wrap="square" lIns="0" tIns="0" rIns="0" bIns="0" rtlCol="0" anchor="t"/>
          <a:lstStyle/>
          <a:p>
            <a:pPr>
              <a:lnSpc>
                <a:spcPts val="2333"/>
              </a:lnSpc>
            </a:pPr>
            <a:r>
              <a:rPr lang="en-US" sz="1458" dirty="0">
                <a:solidFill>
                  <a:srgbClr val="000000"/>
                </a:solidFill>
                <a:latin typeface="Inter" pitchFamily="34" charset="0"/>
                <a:ea typeface="Inter" pitchFamily="34" charset="-122"/>
                <a:cs typeface="Inter" pitchFamily="34" charset="-120"/>
              </a:rPr>
              <a:t>Real-time validation against clinical guidelines ensures accuracy and relevance.</a:t>
            </a:r>
            <a:endParaRPr lang="en-US" sz="1458"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95524"/>
            <a:ext cx="7562255"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Technical Architecture Overview</a:t>
            </a:r>
            <a:endParaRPr lang="en-US" sz="3708" dirty="0"/>
          </a:p>
        </p:txBody>
      </p:sp>
      <p:pic>
        <p:nvPicPr>
          <p:cNvPr id="3"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06192" y="1664196"/>
            <a:ext cx="1345009" cy="1089124"/>
          </a:xfrm>
          <a:prstGeom prst="rect">
            <a:avLst/>
          </a:prstGeom>
        </p:spPr>
      </p:pic>
      <p:sp>
        <p:nvSpPr>
          <p:cNvPr id="4" name="Text 1"/>
          <p:cNvSpPr/>
          <p:nvPr/>
        </p:nvSpPr>
        <p:spPr>
          <a:xfrm>
            <a:off x="3327698" y="2154734"/>
            <a:ext cx="101898"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1</a:t>
            </a:r>
            <a:endParaRPr lang="en-US" sz="1833" dirty="0"/>
          </a:p>
        </p:txBody>
      </p:sp>
      <p:sp>
        <p:nvSpPr>
          <p:cNvPr id="5" name="Text 2"/>
          <p:cNvSpPr/>
          <p:nvPr/>
        </p:nvSpPr>
        <p:spPr>
          <a:xfrm>
            <a:off x="4240213" y="1853208"/>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Frontend Tier</a:t>
            </a:r>
            <a:endParaRPr lang="en-US" sz="1833" dirty="0"/>
          </a:p>
        </p:txBody>
      </p:sp>
      <p:sp>
        <p:nvSpPr>
          <p:cNvPr id="6" name="Text 3"/>
          <p:cNvSpPr/>
          <p:nvPr/>
        </p:nvSpPr>
        <p:spPr>
          <a:xfrm>
            <a:off x="4240213" y="2261891"/>
            <a:ext cx="5492750"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React components with Tailwind CSS for responsive interface</a:t>
            </a:r>
            <a:endParaRPr lang="en-US" sz="1458" dirty="0"/>
          </a:p>
        </p:txBody>
      </p:sp>
      <p:sp>
        <p:nvSpPr>
          <p:cNvPr id="7" name="Shape 4">
            <a:extLst>
              <a:ext uri="{C183D7F6-B498-43B3-948B-1728B52AA6E4}">
                <adec:decorative xmlns:adec="http://schemas.microsoft.com/office/drawing/2017/decorative" val="1"/>
              </a:ext>
            </a:extLst>
          </p:cNvPr>
          <p:cNvSpPr/>
          <p:nvPr/>
        </p:nvSpPr>
        <p:spPr>
          <a:xfrm>
            <a:off x="4098429" y="2764234"/>
            <a:ext cx="7384852" cy="12700"/>
          </a:xfrm>
          <a:prstGeom prst="roundRect">
            <a:avLst>
              <a:gd name="adj" fmla="val 625116"/>
            </a:avLst>
          </a:prstGeom>
          <a:solidFill>
            <a:srgbClr val="E5D8B2"/>
          </a:solidFill>
          <a:ln/>
        </p:spPr>
      </p:sp>
      <p:pic>
        <p:nvPicPr>
          <p:cNvPr id="8"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33687" y="2800549"/>
            <a:ext cx="2690018" cy="1089124"/>
          </a:xfrm>
          <a:prstGeom prst="rect">
            <a:avLst/>
          </a:prstGeom>
        </p:spPr>
      </p:pic>
      <p:sp>
        <p:nvSpPr>
          <p:cNvPr id="9" name="Text 5"/>
          <p:cNvSpPr/>
          <p:nvPr/>
        </p:nvSpPr>
        <p:spPr>
          <a:xfrm>
            <a:off x="3304381" y="3156149"/>
            <a:ext cx="148630"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2</a:t>
            </a:r>
            <a:endParaRPr lang="en-US" sz="1833" dirty="0"/>
          </a:p>
        </p:txBody>
      </p:sp>
      <p:sp>
        <p:nvSpPr>
          <p:cNvPr id="10" name="Text 6"/>
          <p:cNvSpPr/>
          <p:nvPr/>
        </p:nvSpPr>
        <p:spPr>
          <a:xfrm>
            <a:off x="4912718" y="2989560"/>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Middle Tier</a:t>
            </a:r>
            <a:endParaRPr lang="en-US" sz="1833" dirty="0"/>
          </a:p>
        </p:txBody>
      </p:sp>
      <p:sp>
        <p:nvSpPr>
          <p:cNvPr id="11" name="Text 7"/>
          <p:cNvSpPr/>
          <p:nvPr/>
        </p:nvSpPr>
        <p:spPr>
          <a:xfrm>
            <a:off x="4912718" y="3398243"/>
            <a:ext cx="5243909"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Node.js server for API orchestration and user management</a:t>
            </a:r>
            <a:endParaRPr lang="en-US" sz="1458" dirty="0"/>
          </a:p>
        </p:txBody>
      </p:sp>
      <p:sp>
        <p:nvSpPr>
          <p:cNvPr id="12" name="Shape 8">
            <a:extLst>
              <a:ext uri="{C183D7F6-B498-43B3-948B-1728B52AA6E4}">
                <adec:decorative xmlns:adec="http://schemas.microsoft.com/office/drawing/2017/decorative" val="1"/>
              </a:ext>
            </a:extLst>
          </p:cNvPr>
          <p:cNvSpPr/>
          <p:nvPr/>
        </p:nvSpPr>
        <p:spPr>
          <a:xfrm>
            <a:off x="4770933" y="3900587"/>
            <a:ext cx="6712347" cy="12700"/>
          </a:xfrm>
          <a:prstGeom prst="roundRect">
            <a:avLst>
              <a:gd name="adj" fmla="val 625116"/>
            </a:avLst>
          </a:prstGeom>
          <a:solidFill>
            <a:srgbClr val="E5D8B2"/>
          </a:solidFill>
          <a:ln/>
        </p:spPr>
      </p:sp>
      <p:pic>
        <p:nvPicPr>
          <p:cNvPr id="13" name="Imag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61182" y="3936901"/>
            <a:ext cx="4035028" cy="1089124"/>
          </a:xfrm>
          <a:prstGeom prst="rect">
            <a:avLst/>
          </a:prstGeom>
        </p:spPr>
      </p:pic>
      <p:sp>
        <p:nvSpPr>
          <p:cNvPr id="14" name="Text 9"/>
          <p:cNvSpPr/>
          <p:nvPr/>
        </p:nvSpPr>
        <p:spPr>
          <a:xfrm>
            <a:off x="3302397" y="4292501"/>
            <a:ext cx="152499"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3</a:t>
            </a:r>
            <a:endParaRPr lang="en-US" sz="1833" dirty="0"/>
          </a:p>
        </p:txBody>
      </p:sp>
      <p:sp>
        <p:nvSpPr>
          <p:cNvPr id="15" name="Text 10"/>
          <p:cNvSpPr/>
          <p:nvPr/>
        </p:nvSpPr>
        <p:spPr>
          <a:xfrm>
            <a:off x="5585222" y="4125913"/>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Backend Tier</a:t>
            </a:r>
            <a:endParaRPr lang="en-US" sz="1833" dirty="0"/>
          </a:p>
        </p:txBody>
      </p:sp>
      <p:sp>
        <p:nvSpPr>
          <p:cNvPr id="16" name="Text 11"/>
          <p:cNvSpPr/>
          <p:nvPr/>
        </p:nvSpPr>
        <p:spPr>
          <a:xfrm>
            <a:off x="5585222" y="4534595"/>
            <a:ext cx="5076428"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AWS services for serverless computing and data storage</a:t>
            </a:r>
            <a:endParaRPr lang="en-US" sz="1458" dirty="0"/>
          </a:p>
        </p:txBody>
      </p:sp>
      <p:sp>
        <p:nvSpPr>
          <p:cNvPr id="17" name="Shape 12">
            <a:extLst>
              <a:ext uri="{C183D7F6-B498-43B3-948B-1728B52AA6E4}">
                <adec:decorative xmlns:adec="http://schemas.microsoft.com/office/drawing/2017/decorative" val="1"/>
              </a:ext>
            </a:extLst>
          </p:cNvPr>
          <p:cNvSpPr/>
          <p:nvPr/>
        </p:nvSpPr>
        <p:spPr>
          <a:xfrm>
            <a:off x="5443439" y="5036939"/>
            <a:ext cx="6039843" cy="12700"/>
          </a:xfrm>
          <a:prstGeom prst="roundRect">
            <a:avLst>
              <a:gd name="adj" fmla="val 625116"/>
            </a:avLst>
          </a:prstGeom>
          <a:solidFill>
            <a:srgbClr val="E5D8B2"/>
          </a:solidFill>
          <a:ln/>
        </p:spPr>
      </p:sp>
      <p:pic>
        <p:nvPicPr>
          <p:cNvPr id="18" name="Image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78" y="5073254"/>
            <a:ext cx="5380137" cy="1089124"/>
          </a:xfrm>
          <a:prstGeom prst="rect">
            <a:avLst/>
          </a:prstGeom>
        </p:spPr>
      </p:pic>
      <p:sp>
        <p:nvSpPr>
          <p:cNvPr id="19" name="Text 13"/>
          <p:cNvSpPr/>
          <p:nvPr/>
        </p:nvSpPr>
        <p:spPr>
          <a:xfrm>
            <a:off x="3298726" y="5428854"/>
            <a:ext cx="159743"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4</a:t>
            </a:r>
            <a:endParaRPr lang="en-US" sz="1833" dirty="0"/>
          </a:p>
        </p:txBody>
      </p:sp>
      <p:sp>
        <p:nvSpPr>
          <p:cNvPr id="20" name="Text 14"/>
          <p:cNvSpPr/>
          <p:nvPr/>
        </p:nvSpPr>
        <p:spPr>
          <a:xfrm>
            <a:off x="6257727" y="5262265"/>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Security Measures</a:t>
            </a:r>
            <a:endParaRPr lang="en-US" sz="1833" dirty="0"/>
          </a:p>
        </p:txBody>
      </p:sp>
      <p:sp>
        <p:nvSpPr>
          <p:cNvPr id="21" name="Text 15"/>
          <p:cNvSpPr/>
          <p:nvPr/>
        </p:nvSpPr>
        <p:spPr>
          <a:xfrm>
            <a:off x="6257727" y="5670947"/>
            <a:ext cx="4834831"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End-to-end encryption and regular penetration testing</a:t>
            </a:r>
            <a:endParaRPr lang="en-US" sz="1458"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2995514"/>
            <a:ext cx="8578751"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Learning Objectives and Assessment</a:t>
            </a:r>
            <a:endParaRPr lang="en-US" sz="3708" dirty="0"/>
          </a:p>
        </p:txBody>
      </p:sp>
      <p:sp>
        <p:nvSpPr>
          <p:cNvPr id="4" name="Text 1"/>
          <p:cNvSpPr/>
          <p:nvPr/>
        </p:nvSpPr>
        <p:spPr>
          <a:xfrm>
            <a:off x="661492" y="4058643"/>
            <a:ext cx="2791519"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Knowledge Assessment</a:t>
            </a:r>
            <a:endParaRPr lang="en-US" sz="1833" dirty="0"/>
          </a:p>
        </p:txBody>
      </p:sp>
      <p:sp>
        <p:nvSpPr>
          <p:cNvPr id="5" name="Text 2"/>
          <p:cNvSpPr/>
          <p:nvPr/>
        </p:nvSpPr>
        <p:spPr>
          <a:xfrm>
            <a:off x="661492" y="4542929"/>
            <a:ext cx="3315097" cy="1209675"/>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Pre/post testing, adaptive questioning, case-based scenarios, and regular knowledge checks with detailed feedback.</a:t>
            </a:r>
            <a:endParaRPr lang="en-US" sz="1458" dirty="0"/>
          </a:p>
        </p:txBody>
      </p:sp>
      <p:sp>
        <p:nvSpPr>
          <p:cNvPr id="6" name="Text 3"/>
          <p:cNvSpPr/>
          <p:nvPr/>
        </p:nvSpPr>
        <p:spPr>
          <a:xfrm>
            <a:off x="4444107" y="4058643"/>
            <a:ext cx="2794000"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Clinical Skills Evaluation</a:t>
            </a:r>
            <a:endParaRPr lang="en-US" sz="1833" dirty="0"/>
          </a:p>
        </p:txBody>
      </p:sp>
      <p:sp>
        <p:nvSpPr>
          <p:cNvPr id="7" name="Text 4"/>
          <p:cNvSpPr/>
          <p:nvPr/>
        </p:nvSpPr>
        <p:spPr>
          <a:xfrm>
            <a:off x="4444107" y="4542930"/>
            <a:ext cx="3315097" cy="1512094"/>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AI simulation interactions, protocol adherence measurement, decision-making assessment, and communication effectiveness scoring.</a:t>
            </a:r>
            <a:endParaRPr lang="en-US" sz="1458" dirty="0"/>
          </a:p>
        </p:txBody>
      </p:sp>
      <p:sp>
        <p:nvSpPr>
          <p:cNvPr id="8" name="Text 5"/>
          <p:cNvSpPr/>
          <p:nvPr/>
        </p:nvSpPr>
        <p:spPr>
          <a:xfrm>
            <a:off x="8226722" y="4058643"/>
            <a:ext cx="2968427"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Professional Competency</a:t>
            </a:r>
            <a:endParaRPr lang="en-US" sz="1833" dirty="0"/>
          </a:p>
        </p:txBody>
      </p:sp>
      <p:sp>
        <p:nvSpPr>
          <p:cNvPr id="9" name="Text 6"/>
          <p:cNvSpPr/>
          <p:nvPr/>
        </p:nvSpPr>
        <p:spPr>
          <a:xfrm>
            <a:off x="8226722" y="4542929"/>
            <a:ext cx="3315097" cy="1209675"/>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Cultural sensitivity metrics, patient education effectiveness, clinical documentation accuracy, and interprofessional collaboration skills.</a:t>
            </a:r>
            <a:endParaRPr lang="en-US" sz="1458"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048000" cy="6858000"/>
          </a:xfrm>
          <a:prstGeom prst="rect">
            <a:avLst/>
          </a:prstGeom>
        </p:spPr>
      </p:pic>
      <p:sp>
        <p:nvSpPr>
          <p:cNvPr id="3" name="Text 0"/>
          <p:cNvSpPr/>
          <p:nvPr/>
        </p:nvSpPr>
        <p:spPr>
          <a:xfrm>
            <a:off x="3709492" y="593031"/>
            <a:ext cx="7821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Comprehensive Evaluation Framework</a:t>
            </a:r>
            <a:endParaRPr lang="en-US" sz="3708" dirty="0"/>
          </a:p>
        </p:txBody>
      </p:sp>
      <p:sp>
        <p:nvSpPr>
          <p:cNvPr id="4" name="Shape 1">
            <a:extLst>
              <a:ext uri="{C183D7F6-B498-43B3-948B-1728B52AA6E4}">
                <adec:decorative xmlns:adec="http://schemas.microsoft.com/office/drawing/2017/decorative" val="1"/>
              </a:ext>
            </a:extLst>
          </p:cNvPr>
          <p:cNvSpPr/>
          <p:nvPr/>
        </p:nvSpPr>
        <p:spPr>
          <a:xfrm>
            <a:off x="3709492" y="2057797"/>
            <a:ext cx="3816053" cy="2613918"/>
          </a:xfrm>
          <a:prstGeom prst="roundRect">
            <a:avLst>
              <a:gd name="adj" fmla="val 3037"/>
            </a:avLst>
          </a:prstGeom>
          <a:solidFill>
            <a:srgbClr val="FFF2CC"/>
          </a:solidFill>
          <a:ln w="7620">
            <a:solidFill>
              <a:srgbClr val="E5D8B2"/>
            </a:solidFill>
            <a:prstDash val="solid"/>
          </a:ln>
        </p:spPr>
      </p:sp>
      <p:sp>
        <p:nvSpPr>
          <p:cNvPr id="5" name="Text 2"/>
          <p:cNvSpPr/>
          <p:nvPr/>
        </p:nvSpPr>
        <p:spPr>
          <a:xfrm>
            <a:off x="3904854" y="2253158"/>
            <a:ext cx="2616894"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Quantitative Measures</a:t>
            </a:r>
            <a:endParaRPr lang="en-US" sz="1833" dirty="0"/>
          </a:p>
        </p:txBody>
      </p:sp>
      <p:sp>
        <p:nvSpPr>
          <p:cNvPr id="6" name="Text 3"/>
          <p:cNvSpPr/>
          <p:nvPr/>
        </p:nvSpPr>
        <p:spPr>
          <a:xfrm>
            <a:off x="3904854" y="2661841"/>
            <a:ext cx="3425329" cy="1814513"/>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System Usability Scale (SUS) scoring, targeting a minimum score of 70. Platform analytics tracking completion rates (target &gt;80%), time-to-completion metrics, and error frequencies.</a:t>
            </a:r>
            <a:endParaRPr lang="en-US" sz="1458" dirty="0"/>
          </a:p>
        </p:txBody>
      </p:sp>
      <p:sp>
        <p:nvSpPr>
          <p:cNvPr id="7" name="Shape 4">
            <a:extLst>
              <a:ext uri="{C183D7F6-B498-43B3-948B-1728B52AA6E4}">
                <adec:decorative xmlns:adec="http://schemas.microsoft.com/office/drawing/2017/decorative" val="1"/>
              </a:ext>
            </a:extLst>
          </p:cNvPr>
          <p:cNvSpPr/>
          <p:nvPr/>
        </p:nvSpPr>
        <p:spPr>
          <a:xfrm>
            <a:off x="7714556" y="2057797"/>
            <a:ext cx="3816053" cy="2613918"/>
          </a:xfrm>
          <a:prstGeom prst="roundRect">
            <a:avLst>
              <a:gd name="adj" fmla="val 3037"/>
            </a:avLst>
          </a:prstGeom>
          <a:solidFill>
            <a:srgbClr val="FFF2CC"/>
          </a:solidFill>
          <a:ln w="7620">
            <a:solidFill>
              <a:srgbClr val="E5D8B2"/>
            </a:solidFill>
            <a:prstDash val="solid"/>
          </a:ln>
        </p:spPr>
      </p:sp>
      <p:sp>
        <p:nvSpPr>
          <p:cNvPr id="8" name="Text 5"/>
          <p:cNvSpPr/>
          <p:nvPr/>
        </p:nvSpPr>
        <p:spPr>
          <a:xfrm>
            <a:off x="7909918" y="2253158"/>
            <a:ext cx="2514898"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Qualitative Evaluation</a:t>
            </a:r>
            <a:endParaRPr lang="en-US" sz="1833" dirty="0"/>
          </a:p>
        </p:txBody>
      </p:sp>
      <p:sp>
        <p:nvSpPr>
          <p:cNvPr id="9" name="Text 6"/>
          <p:cNvSpPr/>
          <p:nvPr/>
        </p:nvSpPr>
        <p:spPr>
          <a:xfrm>
            <a:off x="7909918" y="2661841"/>
            <a:ext cx="3425329" cy="1209675"/>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Think-aloud protocols during task completion, post-session debriefing interviews, and structured feedback surveys.</a:t>
            </a:r>
            <a:endParaRPr lang="en-US" sz="1458" dirty="0"/>
          </a:p>
        </p:txBody>
      </p:sp>
      <p:sp>
        <p:nvSpPr>
          <p:cNvPr id="10" name="Shape 7">
            <a:extLst>
              <a:ext uri="{C183D7F6-B498-43B3-948B-1728B52AA6E4}">
                <adec:decorative xmlns:adec="http://schemas.microsoft.com/office/drawing/2017/decorative" val="1"/>
              </a:ext>
            </a:extLst>
          </p:cNvPr>
          <p:cNvSpPr/>
          <p:nvPr/>
        </p:nvSpPr>
        <p:spPr>
          <a:xfrm>
            <a:off x="3709492" y="4860727"/>
            <a:ext cx="7821018" cy="1404243"/>
          </a:xfrm>
          <a:prstGeom prst="roundRect">
            <a:avLst>
              <a:gd name="adj" fmla="val 5654"/>
            </a:avLst>
          </a:prstGeom>
          <a:solidFill>
            <a:srgbClr val="FFF2CC"/>
          </a:solidFill>
          <a:ln w="7620">
            <a:solidFill>
              <a:srgbClr val="E5D8B2"/>
            </a:solidFill>
            <a:prstDash val="solid"/>
          </a:ln>
        </p:spPr>
      </p:sp>
      <p:sp>
        <p:nvSpPr>
          <p:cNvPr id="11" name="Text 8"/>
          <p:cNvSpPr/>
          <p:nvPr/>
        </p:nvSpPr>
        <p:spPr>
          <a:xfrm>
            <a:off x="3904853" y="5056088"/>
            <a:ext cx="2569667"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Performance Tracking</a:t>
            </a:r>
            <a:endParaRPr lang="en-US" sz="1833" dirty="0"/>
          </a:p>
        </p:txBody>
      </p:sp>
      <p:sp>
        <p:nvSpPr>
          <p:cNvPr id="12" name="Text 9"/>
          <p:cNvSpPr/>
          <p:nvPr/>
        </p:nvSpPr>
        <p:spPr>
          <a:xfrm>
            <a:off x="3904854" y="5464770"/>
            <a:ext cx="7430294" cy="604838"/>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Custom analytics dashboard monitoring user engagement metrics, including time-on-task, completion rates, error patterns, and learning progression.</a:t>
            </a:r>
            <a:endParaRPr lang="en-US" sz="1458"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24681"/>
            <a:ext cx="6225083"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Pilot Implementation Study</a:t>
            </a:r>
            <a:endParaRPr lang="en-US" sz="3708" dirty="0"/>
          </a:p>
        </p:txBody>
      </p:sp>
      <p:sp>
        <p:nvSpPr>
          <p:cNvPr id="3" name="Shape 1">
            <a:extLst>
              <a:ext uri="{C183D7F6-B498-43B3-948B-1728B52AA6E4}">
                <adec:decorative xmlns:adec="http://schemas.microsoft.com/office/drawing/2017/decorative" val="1"/>
              </a:ext>
            </a:extLst>
          </p:cNvPr>
          <p:cNvSpPr/>
          <p:nvPr/>
        </p:nvSpPr>
        <p:spPr>
          <a:xfrm>
            <a:off x="661492" y="1593355"/>
            <a:ext cx="1358603" cy="1089124"/>
          </a:xfrm>
          <a:prstGeom prst="roundRect">
            <a:avLst>
              <a:gd name="adj" fmla="val 7289"/>
            </a:avLst>
          </a:prstGeom>
          <a:solidFill>
            <a:srgbClr val="FFF2CC"/>
          </a:solidFill>
          <a:ln w="7620">
            <a:solidFill>
              <a:srgbClr val="E5D8B2"/>
            </a:solidFill>
            <a:prstDash val="solid"/>
          </a:ln>
        </p:spPr>
      </p:sp>
      <p:sp>
        <p:nvSpPr>
          <p:cNvPr id="4" name="Text 2"/>
          <p:cNvSpPr/>
          <p:nvPr/>
        </p:nvSpPr>
        <p:spPr>
          <a:xfrm>
            <a:off x="856854" y="1948955"/>
            <a:ext cx="101898"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1</a:t>
            </a:r>
            <a:endParaRPr lang="en-US" sz="1833" dirty="0"/>
          </a:p>
        </p:txBody>
      </p:sp>
      <p:sp>
        <p:nvSpPr>
          <p:cNvPr id="5" name="Text 3"/>
          <p:cNvSpPr/>
          <p:nvPr/>
        </p:nvSpPr>
        <p:spPr>
          <a:xfrm>
            <a:off x="2209106" y="1782366"/>
            <a:ext cx="2734072"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Participant Recruitment</a:t>
            </a:r>
            <a:endParaRPr lang="en-US" sz="1833" dirty="0"/>
          </a:p>
        </p:txBody>
      </p:sp>
      <p:sp>
        <p:nvSpPr>
          <p:cNvPr id="6" name="Text 4"/>
          <p:cNvSpPr/>
          <p:nvPr/>
        </p:nvSpPr>
        <p:spPr>
          <a:xfrm>
            <a:off x="2209106" y="2191048"/>
            <a:ext cx="3310037"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25 pharmacists from diverse settings</a:t>
            </a:r>
            <a:endParaRPr lang="en-US" sz="1458" dirty="0"/>
          </a:p>
        </p:txBody>
      </p:sp>
      <p:sp>
        <p:nvSpPr>
          <p:cNvPr id="7" name="Shape 5">
            <a:extLst>
              <a:ext uri="{C183D7F6-B498-43B3-948B-1728B52AA6E4}">
                <adec:decorative xmlns:adec="http://schemas.microsoft.com/office/drawing/2017/decorative" val="1"/>
              </a:ext>
            </a:extLst>
          </p:cNvPr>
          <p:cNvSpPr/>
          <p:nvPr/>
        </p:nvSpPr>
        <p:spPr>
          <a:xfrm>
            <a:off x="2114550" y="2669778"/>
            <a:ext cx="9321503" cy="12700"/>
          </a:xfrm>
          <a:prstGeom prst="roundRect">
            <a:avLst>
              <a:gd name="adj" fmla="val 625116"/>
            </a:avLst>
          </a:prstGeom>
          <a:solidFill>
            <a:srgbClr val="E5D8B2"/>
          </a:solidFill>
          <a:ln/>
        </p:spPr>
      </p:sp>
      <p:sp>
        <p:nvSpPr>
          <p:cNvPr id="8" name="Shape 6">
            <a:extLst>
              <a:ext uri="{C183D7F6-B498-43B3-948B-1728B52AA6E4}">
                <adec:decorative xmlns:adec="http://schemas.microsoft.com/office/drawing/2017/decorative" val="1"/>
              </a:ext>
            </a:extLst>
          </p:cNvPr>
          <p:cNvSpPr/>
          <p:nvPr/>
        </p:nvSpPr>
        <p:spPr>
          <a:xfrm>
            <a:off x="661492" y="2776935"/>
            <a:ext cx="2717205" cy="1089124"/>
          </a:xfrm>
          <a:prstGeom prst="roundRect">
            <a:avLst>
              <a:gd name="adj" fmla="val 7289"/>
            </a:avLst>
          </a:prstGeom>
          <a:solidFill>
            <a:srgbClr val="FFF2CC"/>
          </a:solidFill>
          <a:ln w="7620">
            <a:solidFill>
              <a:srgbClr val="E5D8B2"/>
            </a:solidFill>
            <a:prstDash val="solid"/>
          </a:ln>
        </p:spPr>
      </p:sp>
      <p:sp>
        <p:nvSpPr>
          <p:cNvPr id="9" name="Text 7"/>
          <p:cNvSpPr/>
          <p:nvPr/>
        </p:nvSpPr>
        <p:spPr>
          <a:xfrm>
            <a:off x="856853" y="3132535"/>
            <a:ext cx="148630"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2</a:t>
            </a:r>
            <a:endParaRPr lang="en-US" sz="1833" dirty="0"/>
          </a:p>
        </p:txBody>
      </p:sp>
      <p:sp>
        <p:nvSpPr>
          <p:cNvPr id="10" name="Text 8"/>
          <p:cNvSpPr/>
          <p:nvPr/>
        </p:nvSpPr>
        <p:spPr>
          <a:xfrm>
            <a:off x="3567707" y="2965946"/>
            <a:ext cx="2432447"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Platform Deployment</a:t>
            </a:r>
            <a:endParaRPr lang="en-US" sz="1833" dirty="0"/>
          </a:p>
        </p:txBody>
      </p:sp>
      <p:sp>
        <p:nvSpPr>
          <p:cNvPr id="11" name="Text 9"/>
          <p:cNvSpPr/>
          <p:nvPr/>
        </p:nvSpPr>
        <p:spPr>
          <a:xfrm>
            <a:off x="3567708" y="3374629"/>
            <a:ext cx="3353594"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Secure, web-based interface on AWS</a:t>
            </a:r>
            <a:endParaRPr lang="en-US" sz="1458" dirty="0"/>
          </a:p>
        </p:txBody>
      </p:sp>
      <p:sp>
        <p:nvSpPr>
          <p:cNvPr id="12" name="Shape 10">
            <a:extLst>
              <a:ext uri="{C183D7F6-B498-43B3-948B-1728B52AA6E4}">
                <adec:decorative xmlns:adec="http://schemas.microsoft.com/office/drawing/2017/decorative" val="1"/>
              </a:ext>
            </a:extLst>
          </p:cNvPr>
          <p:cNvSpPr/>
          <p:nvPr/>
        </p:nvSpPr>
        <p:spPr>
          <a:xfrm>
            <a:off x="3473153" y="3853358"/>
            <a:ext cx="7962900" cy="12700"/>
          </a:xfrm>
          <a:prstGeom prst="roundRect">
            <a:avLst>
              <a:gd name="adj" fmla="val 625116"/>
            </a:avLst>
          </a:prstGeom>
          <a:solidFill>
            <a:srgbClr val="E5D8B2"/>
          </a:solidFill>
          <a:ln/>
        </p:spPr>
      </p:sp>
      <p:sp>
        <p:nvSpPr>
          <p:cNvPr id="13" name="Shape 11">
            <a:extLst>
              <a:ext uri="{C183D7F6-B498-43B3-948B-1728B52AA6E4}">
                <adec:decorative xmlns:adec="http://schemas.microsoft.com/office/drawing/2017/decorative" val="1"/>
              </a:ext>
            </a:extLst>
          </p:cNvPr>
          <p:cNvSpPr/>
          <p:nvPr/>
        </p:nvSpPr>
        <p:spPr>
          <a:xfrm>
            <a:off x="661492" y="3960516"/>
            <a:ext cx="4075807" cy="1089124"/>
          </a:xfrm>
          <a:prstGeom prst="roundRect">
            <a:avLst>
              <a:gd name="adj" fmla="val 7289"/>
            </a:avLst>
          </a:prstGeom>
          <a:solidFill>
            <a:srgbClr val="FFF2CC"/>
          </a:solidFill>
          <a:ln w="7620">
            <a:solidFill>
              <a:srgbClr val="E5D8B2"/>
            </a:solidFill>
            <a:prstDash val="solid"/>
          </a:ln>
        </p:spPr>
      </p:sp>
      <p:sp>
        <p:nvSpPr>
          <p:cNvPr id="14" name="Text 12"/>
          <p:cNvSpPr/>
          <p:nvPr/>
        </p:nvSpPr>
        <p:spPr>
          <a:xfrm>
            <a:off x="856854" y="4316116"/>
            <a:ext cx="152499"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3</a:t>
            </a:r>
            <a:endParaRPr lang="en-US" sz="1833" dirty="0"/>
          </a:p>
        </p:txBody>
      </p:sp>
      <p:sp>
        <p:nvSpPr>
          <p:cNvPr id="15" name="Text 13"/>
          <p:cNvSpPr/>
          <p:nvPr/>
        </p:nvSpPr>
        <p:spPr>
          <a:xfrm>
            <a:off x="4926310" y="4149527"/>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Training Integration</a:t>
            </a:r>
            <a:endParaRPr lang="en-US" sz="1833" dirty="0"/>
          </a:p>
        </p:txBody>
      </p:sp>
      <p:sp>
        <p:nvSpPr>
          <p:cNvPr id="16" name="Text 14"/>
          <p:cNvSpPr/>
          <p:nvPr/>
        </p:nvSpPr>
        <p:spPr>
          <a:xfrm>
            <a:off x="4926310" y="4558209"/>
            <a:ext cx="2818507"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3-month implementation period</a:t>
            </a:r>
            <a:endParaRPr lang="en-US" sz="1458" dirty="0"/>
          </a:p>
        </p:txBody>
      </p:sp>
      <p:sp>
        <p:nvSpPr>
          <p:cNvPr id="17" name="Shape 15">
            <a:extLst>
              <a:ext uri="{C183D7F6-B498-43B3-948B-1728B52AA6E4}">
                <adec:decorative xmlns:adec="http://schemas.microsoft.com/office/drawing/2017/decorative" val="1"/>
              </a:ext>
            </a:extLst>
          </p:cNvPr>
          <p:cNvSpPr/>
          <p:nvPr/>
        </p:nvSpPr>
        <p:spPr>
          <a:xfrm>
            <a:off x="4831755" y="5036939"/>
            <a:ext cx="6604298" cy="12700"/>
          </a:xfrm>
          <a:prstGeom prst="roundRect">
            <a:avLst>
              <a:gd name="adj" fmla="val 625116"/>
            </a:avLst>
          </a:prstGeom>
          <a:solidFill>
            <a:srgbClr val="E5D8B2"/>
          </a:solidFill>
          <a:ln/>
        </p:spPr>
      </p:sp>
      <p:sp>
        <p:nvSpPr>
          <p:cNvPr id="18" name="Shape 16">
            <a:extLst>
              <a:ext uri="{C183D7F6-B498-43B3-948B-1728B52AA6E4}">
                <adec:decorative xmlns:adec="http://schemas.microsoft.com/office/drawing/2017/decorative" val="1"/>
              </a:ext>
            </a:extLst>
          </p:cNvPr>
          <p:cNvSpPr/>
          <p:nvPr/>
        </p:nvSpPr>
        <p:spPr>
          <a:xfrm>
            <a:off x="661492" y="5144096"/>
            <a:ext cx="5434508" cy="1089124"/>
          </a:xfrm>
          <a:prstGeom prst="roundRect">
            <a:avLst>
              <a:gd name="adj" fmla="val 7289"/>
            </a:avLst>
          </a:prstGeom>
          <a:solidFill>
            <a:srgbClr val="FFF2CC"/>
          </a:solidFill>
          <a:ln w="7620">
            <a:solidFill>
              <a:srgbClr val="E5D8B2"/>
            </a:solidFill>
            <a:prstDash val="solid"/>
          </a:ln>
        </p:spPr>
      </p:sp>
      <p:sp>
        <p:nvSpPr>
          <p:cNvPr id="19" name="Text 17"/>
          <p:cNvSpPr/>
          <p:nvPr/>
        </p:nvSpPr>
        <p:spPr>
          <a:xfrm>
            <a:off x="856854" y="5499696"/>
            <a:ext cx="159743" cy="377924"/>
          </a:xfrm>
          <a:prstGeom prst="rect">
            <a:avLst/>
          </a:prstGeom>
          <a:noFill/>
          <a:ln/>
        </p:spPr>
        <p:txBody>
          <a:bodyPr wrap="none" lIns="0" tIns="0" rIns="0" bIns="0" rtlCol="0" anchor="t"/>
          <a:lstStyle/>
          <a:p>
            <a:pPr algn="ctr">
              <a:lnSpc>
                <a:spcPts val="2958"/>
              </a:lnSpc>
            </a:pPr>
            <a:r>
              <a:rPr lang="en-US" sz="1833" b="1" dirty="0">
                <a:solidFill>
                  <a:srgbClr val="000000"/>
                </a:solidFill>
                <a:latin typeface="Inter Bold" pitchFamily="34" charset="0"/>
                <a:ea typeface="Inter Bold" pitchFamily="34" charset="-122"/>
                <a:cs typeface="Inter Bold" pitchFamily="34" charset="-120"/>
              </a:rPr>
              <a:t>4</a:t>
            </a:r>
            <a:endParaRPr lang="en-US" sz="1833" dirty="0"/>
          </a:p>
        </p:txBody>
      </p:sp>
      <p:sp>
        <p:nvSpPr>
          <p:cNvPr id="20" name="Text 18"/>
          <p:cNvSpPr/>
          <p:nvPr/>
        </p:nvSpPr>
        <p:spPr>
          <a:xfrm>
            <a:off x="6285012" y="5333107"/>
            <a:ext cx="2305149"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Data Collection</a:t>
            </a:r>
            <a:endParaRPr lang="en-US" sz="1833" dirty="0"/>
          </a:p>
        </p:txBody>
      </p:sp>
      <p:sp>
        <p:nvSpPr>
          <p:cNvPr id="21" name="Text 19"/>
          <p:cNvSpPr/>
          <p:nvPr/>
        </p:nvSpPr>
        <p:spPr>
          <a:xfrm>
            <a:off x="6285012" y="5741790"/>
            <a:ext cx="2305149" cy="302419"/>
          </a:xfrm>
          <a:prstGeom prst="rect">
            <a:avLst/>
          </a:prstGeom>
          <a:noFill/>
          <a:ln/>
        </p:spPr>
        <p:txBody>
          <a:bodyPr wrap="non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Mixed-methods approach</a:t>
            </a:r>
            <a:endParaRPr lang="en-US" sz="1458"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re are 31,800 estimated new hiv infections in the u.s. in 2022. of those 67 percent are gay, bisexual, and men who reported male to male sexual contact. 22 percent were among people who reported heterosexual contact. 7 percent who injected drugs. ">
            <a:extLst>
              <a:ext uri="{FF2B5EF4-FFF2-40B4-BE49-F238E27FC236}">
                <a16:creationId xmlns:a16="http://schemas.microsoft.com/office/drawing/2014/main" id="{6727E288-3CD6-5E03-98DB-812A66F405E1}"/>
              </a:ext>
            </a:extLst>
          </p:cNvPr>
          <p:cNvPicPr>
            <a:picLocks noGrp="1" noChangeAspect="1"/>
          </p:cNvPicPr>
          <p:nvPr>
            <p:ph idx="1"/>
          </p:nvPr>
        </p:nvPicPr>
        <p:blipFill>
          <a:blip r:embed="rId3"/>
          <a:srcRect l="1997" t="17073" r="1110" b="9181"/>
          <a:stretch/>
        </p:blipFill>
        <p:spPr>
          <a:xfrm>
            <a:off x="0" y="-1"/>
            <a:ext cx="9729372" cy="4162567"/>
          </a:xfrm>
        </p:spPr>
      </p:pic>
      <p:pic>
        <p:nvPicPr>
          <p:cNvPr id="7" name="Picture 6" descr="Map highlighting the southern portion of the united states labeled ‘south’ 49 percent. 15,700">
            <a:extLst>
              <a:ext uri="{FF2B5EF4-FFF2-40B4-BE49-F238E27FC236}">
                <a16:creationId xmlns:a16="http://schemas.microsoft.com/office/drawing/2014/main" id="{71592B9B-17EC-1BF5-192A-5798A3D678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299" b="85417" l="36572" r="68652">
                        <a14:foregroundMark x1="47119" y1="67274" x2="53857" y2="67622"/>
                        <a14:foregroundMark x1="53857" y1="67622" x2="56885" y2="70747"/>
                        <a14:foregroundMark x1="56885" y1="70747" x2="53613" y2="76215"/>
                        <a14:foregroundMark x1="53613" y1="76215" x2="47266" y2="70399"/>
                        <a14:foregroundMark x1="47266" y1="70399" x2="47217" y2="67969"/>
                        <a14:foregroundMark x1="49023" y1="69878" x2="52295" y2="71267"/>
                        <a14:foregroundMark x1="52832" y1="73351" x2="53418" y2="74479"/>
                        <a14:foregroundMark x1="43066" y1="66146" x2="47119" y2="76476"/>
                        <a14:foregroundMark x1="40918" y1="78299" x2="42773" y2="65885"/>
                        <a14:foregroundMark x1="42773" y1="65885" x2="43701" y2="64497"/>
                        <a14:foregroundMark x1="62646" y1="55642" x2="66016" y2="55729"/>
                        <a14:foregroundMark x1="66016" y1="55729" x2="67090" y2="61024"/>
                        <a14:foregroundMark x1="67090" y1="61024" x2="66943" y2="63455"/>
                        <a14:foregroundMark x1="60889" y1="53733" x2="67139" y2="53299"/>
                        <a14:foregroundMark x1="67139" y1="53299" x2="67969" y2="53472"/>
                        <a14:foregroundMark x1="61426" y1="53733" x2="58301" y2="57552"/>
                        <a14:foregroundMark x1="58301" y1="57552" x2="39648" y2="64931"/>
                        <a14:foregroundMark x1="39648" y1="64931" x2="39990" y2="70399"/>
                        <a14:foregroundMark x1="39990" y1="70399" x2="37158" y2="72135"/>
                        <a14:foregroundMark x1="37158" y1="72135" x2="37891" y2="77778"/>
                        <a14:foregroundMark x1="37891" y1="77778" x2="39355" y2="82378"/>
                        <a14:foregroundMark x1="39355" y1="82378" x2="43164" y2="85503"/>
                        <a14:foregroundMark x1="42822" y1="66319" x2="43652" y2="72830"/>
                        <a14:foregroundMark x1="43652" y1="72830" x2="44531" y2="75694"/>
                        <a14:foregroundMark x1="39209" y1="67361" x2="39209" y2="67361"/>
                        <a14:foregroundMark x1="37842" y1="72743" x2="37842" y2="72743"/>
                        <a14:foregroundMark x1="36865" y1="73958" x2="36865" y2="73958"/>
                        <a14:foregroundMark x1="36621" y1="74306" x2="36621" y2="74306"/>
                        <a14:foregroundMark x1="42578" y1="82726" x2="43945" y2="87587"/>
                        <a14:foregroundMark x1="43945" y1="87587" x2="51318" y2="88715"/>
                        <a14:foregroundMark x1="51318" y1="88715" x2="57861" y2="84722"/>
                        <a14:foregroundMark x1="57861" y1="84722" x2="60693" y2="86892"/>
                        <a14:foregroundMark x1="60693" y1="86892" x2="67041" y2="88194"/>
                        <a14:foregroundMark x1="67041" y1="88194" x2="68652" y2="82639"/>
                        <a14:foregroundMark x1="68652" y1="82639" x2="67529" y2="68837"/>
                        <a14:foregroundMark x1="67529" y1="68837" x2="68652" y2="63802"/>
                        <a14:foregroundMark x1="68652" y1="63802" x2="68115" y2="53646"/>
                        <a14:backgroundMark x1="37305" y1="54861" x2="37500" y2="60069"/>
                        <a14:backgroundMark x1="37500" y1="53733" x2="37549" y2="60156"/>
                        <a14:backgroundMark x1="37549" y1="60069" x2="37549" y2="60069"/>
                        <a14:backgroundMark x1="53760" y1="54514" x2="48682" y2="54688"/>
                        <a14:backgroundMark x1="52832" y1="53646" x2="52832" y2="53646"/>
                      </a14:backgroundRemoval>
                    </a14:imgEffect>
                  </a14:imgLayer>
                </a14:imgProps>
              </a:ext>
            </a:extLst>
          </a:blip>
          <a:srcRect l="36963" t="52995" r="30915" b="11155"/>
          <a:stretch/>
        </p:blipFill>
        <p:spPr>
          <a:xfrm>
            <a:off x="8502555" y="1157790"/>
            <a:ext cx="3571396" cy="2240501"/>
          </a:xfrm>
          <a:prstGeom prst="rect">
            <a:avLst/>
          </a:prstGeom>
        </p:spPr>
      </p:pic>
      <p:pic>
        <p:nvPicPr>
          <p:cNvPr id="11" name="Picture 10" descr="Virginia h i v suerveillance annual report">
            <a:extLst>
              <a:ext uri="{FF2B5EF4-FFF2-40B4-BE49-F238E27FC236}">
                <a16:creationId xmlns:a16="http://schemas.microsoft.com/office/drawing/2014/main" id="{82EC1676-04CB-DFD2-983E-AB1D0ADF5077}"/>
              </a:ext>
            </a:extLst>
          </p:cNvPr>
          <p:cNvPicPr>
            <a:picLocks noChangeAspect="1"/>
          </p:cNvPicPr>
          <p:nvPr/>
        </p:nvPicPr>
        <p:blipFill>
          <a:blip r:embed="rId6"/>
          <a:srcRect r="9601"/>
          <a:stretch/>
        </p:blipFill>
        <p:spPr>
          <a:xfrm>
            <a:off x="1963691" y="4257222"/>
            <a:ext cx="8264618" cy="2231399"/>
          </a:xfrm>
          <a:prstGeom prst="rect">
            <a:avLst/>
          </a:prstGeom>
        </p:spPr>
      </p:pic>
      <p:sp>
        <p:nvSpPr>
          <p:cNvPr id="13" name="TextBox 12">
            <a:extLst>
              <a:ext uri="{FF2B5EF4-FFF2-40B4-BE49-F238E27FC236}">
                <a16:creationId xmlns:a16="http://schemas.microsoft.com/office/drawing/2014/main" id="{69B94EBA-C706-C7B5-BBED-BE9F6AA17B8D}"/>
              </a:ext>
            </a:extLst>
          </p:cNvPr>
          <p:cNvSpPr txBox="1"/>
          <p:nvPr/>
        </p:nvSpPr>
        <p:spPr>
          <a:xfrm>
            <a:off x="-16042" y="6489974"/>
            <a:ext cx="5363818" cy="400110"/>
          </a:xfrm>
          <a:prstGeom prst="rect">
            <a:avLst/>
          </a:prstGeom>
          <a:noFill/>
        </p:spPr>
        <p:txBody>
          <a:bodyPr wrap="square">
            <a:spAutoFit/>
          </a:bodyPr>
          <a:lstStyle/>
          <a:p>
            <a:r>
              <a:rPr lang="en-US" sz="1000" dirty="0"/>
              <a:t>https://www.cdc.gov/hiv/data-research/facts-stats/index.html</a:t>
            </a:r>
          </a:p>
          <a:p>
            <a:r>
              <a:rPr lang="en-US" sz="1000" dirty="0"/>
              <a:t>https://www.vdh.virginia.gov/content/uploads/sites/10/2024/08/HIV-AIDS-Annual-Report-2023.pdf</a:t>
            </a:r>
          </a:p>
        </p:txBody>
      </p:sp>
    </p:spTree>
    <p:extLst>
      <p:ext uri="{BB962C8B-B14F-4D97-AF65-F5344CB8AC3E}">
        <p14:creationId xmlns:p14="http://schemas.microsoft.com/office/powerpoint/2010/main" val="12984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048000" cy="6858000"/>
          </a:xfrm>
          <a:prstGeom prst="rect">
            <a:avLst/>
          </a:prstGeom>
        </p:spPr>
      </p:pic>
      <p:sp>
        <p:nvSpPr>
          <p:cNvPr id="3" name="Text 0"/>
          <p:cNvSpPr/>
          <p:nvPr/>
        </p:nvSpPr>
        <p:spPr>
          <a:xfrm>
            <a:off x="3709492" y="1033364"/>
            <a:ext cx="7746405"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AWS-Based Platform Deployment</a:t>
            </a:r>
            <a:endParaRPr lang="en-US" sz="3708" dirty="0"/>
          </a:p>
        </p:txBody>
      </p:sp>
      <p:pic>
        <p:nvPicPr>
          <p:cNvPr id="4"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09492" y="1907481"/>
            <a:ext cx="472480" cy="472480"/>
          </a:xfrm>
          <a:prstGeom prst="rect">
            <a:avLst/>
          </a:prstGeom>
        </p:spPr>
      </p:pic>
      <p:sp>
        <p:nvSpPr>
          <p:cNvPr id="5" name="Text 1"/>
          <p:cNvSpPr/>
          <p:nvPr/>
        </p:nvSpPr>
        <p:spPr>
          <a:xfrm>
            <a:off x="3709492" y="2568972"/>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Hosting</a:t>
            </a:r>
            <a:endParaRPr lang="en-US" sz="1833" dirty="0"/>
          </a:p>
        </p:txBody>
      </p:sp>
      <p:sp>
        <p:nvSpPr>
          <p:cNvPr id="6" name="Text 2"/>
          <p:cNvSpPr/>
          <p:nvPr/>
        </p:nvSpPr>
        <p:spPr>
          <a:xfrm>
            <a:off x="3709492" y="2977654"/>
            <a:ext cx="3768725" cy="604838"/>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Amazon S3 for static web hosting, CloudFront for content delivery</a:t>
            </a:r>
            <a:endParaRPr lang="en-US" sz="1458" dirty="0"/>
          </a:p>
        </p:txBody>
      </p:sp>
      <p:pic>
        <p:nvPicPr>
          <p:cNvPr id="7" name="Imag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761684" y="1907481"/>
            <a:ext cx="472480" cy="472480"/>
          </a:xfrm>
          <a:prstGeom prst="rect">
            <a:avLst/>
          </a:prstGeom>
        </p:spPr>
      </p:pic>
      <p:sp>
        <p:nvSpPr>
          <p:cNvPr id="8" name="Text 3"/>
          <p:cNvSpPr/>
          <p:nvPr/>
        </p:nvSpPr>
        <p:spPr>
          <a:xfrm>
            <a:off x="7761685" y="2568972"/>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Backend</a:t>
            </a:r>
            <a:endParaRPr lang="en-US" sz="1833" dirty="0"/>
          </a:p>
        </p:txBody>
      </p:sp>
      <p:sp>
        <p:nvSpPr>
          <p:cNvPr id="9" name="Text 4"/>
          <p:cNvSpPr/>
          <p:nvPr/>
        </p:nvSpPr>
        <p:spPr>
          <a:xfrm>
            <a:off x="7761685" y="2977654"/>
            <a:ext cx="3768824" cy="604838"/>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AWS Lambda for serverless computing, DynamoDB for NoSQL database</a:t>
            </a:r>
            <a:endParaRPr lang="en-US" sz="1458" dirty="0"/>
          </a:p>
        </p:txBody>
      </p:sp>
      <p:pic>
        <p:nvPicPr>
          <p:cNvPr id="10" name="Image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709492" y="4149527"/>
            <a:ext cx="472480" cy="472480"/>
          </a:xfrm>
          <a:prstGeom prst="rect">
            <a:avLst/>
          </a:prstGeom>
        </p:spPr>
      </p:pic>
      <p:sp>
        <p:nvSpPr>
          <p:cNvPr id="11" name="Text 5"/>
          <p:cNvSpPr/>
          <p:nvPr/>
        </p:nvSpPr>
        <p:spPr>
          <a:xfrm>
            <a:off x="3709492" y="4811018"/>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Security</a:t>
            </a:r>
            <a:endParaRPr lang="en-US" sz="1833" dirty="0"/>
          </a:p>
        </p:txBody>
      </p:sp>
      <p:sp>
        <p:nvSpPr>
          <p:cNvPr id="12" name="Text 6"/>
          <p:cNvSpPr/>
          <p:nvPr/>
        </p:nvSpPr>
        <p:spPr>
          <a:xfrm>
            <a:off x="3709492" y="5219700"/>
            <a:ext cx="3768725" cy="604838"/>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AWS Cognito for authentication, API Gateway for secure routing</a:t>
            </a:r>
            <a:endParaRPr lang="en-US" sz="1458" dirty="0"/>
          </a:p>
        </p:txBody>
      </p:sp>
      <p:pic>
        <p:nvPicPr>
          <p:cNvPr id="13" name="Image 4">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61684" y="4149527"/>
            <a:ext cx="472480" cy="472480"/>
          </a:xfrm>
          <a:prstGeom prst="rect">
            <a:avLst/>
          </a:prstGeom>
        </p:spPr>
      </p:pic>
      <p:sp>
        <p:nvSpPr>
          <p:cNvPr id="14" name="Text 7"/>
          <p:cNvSpPr/>
          <p:nvPr/>
        </p:nvSpPr>
        <p:spPr>
          <a:xfrm>
            <a:off x="7761685" y="4811018"/>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Monitoring</a:t>
            </a:r>
            <a:endParaRPr lang="en-US" sz="1833" dirty="0"/>
          </a:p>
        </p:txBody>
      </p:sp>
      <p:sp>
        <p:nvSpPr>
          <p:cNvPr id="15" name="Text 8"/>
          <p:cNvSpPr/>
          <p:nvPr/>
        </p:nvSpPr>
        <p:spPr>
          <a:xfrm>
            <a:off x="7761685" y="5219700"/>
            <a:ext cx="3768824" cy="604838"/>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CloudWatch for real-time monitoring and alerting</a:t>
            </a:r>
            <a:endParaRPr lang="en-US" sz="1458"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2995514"/>
            <a:ext cx="4725492"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Evaluation Metrics</a:t>
            </a:r>
            <a:endParaRPr lang="en-US" sz="3708" dirty="0"/>
          </a:p>
        </p:txBody>
      </p:sp>
      <p:sp>
        <p:nvSpPr>
          <p:cNvPr id="4" name="Text 1"/>
          <p:cNvSpPr/>
          <p:nvPr/>
        </p:nvSpPr>
        <p:spPr>
          <a:xfrm>
            <a:off x="661492" y="4058643"/>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Feasibility</a:t>
            </a:r>
            <a:endParaRPr lang="en-US" sz="1833" dirty="0"/>
          </a:p>
        </p:txBody>
      </p:sp>
      <p:sp>
        <p:nvSpPr>
          <p:cNvPr id="5" name="Text 2"/>
          <p:cNvSpPr/>
          <p:nvPr/>
        </p:nvSpPr>
        <p:spPr>
          <a:xfrm>
            <a:off x="661492" y="4542929"/>
            <a:ext cx="3315097" cy="907257"/>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Completion rates (target &gt;75%), technical performance, and workflow integration.</a:t>
            </a:r>
            <a:endParaRPr lang="en-US" sz="1458" dirty="0"/>
          </a:p>
        </p:txBody>
      </p:sp>
      <p:sp>
        <p:nvSpPr>
          <p:cNvPr id="6" name="Text 3"/>
          <p:cNvSpPr/>
          <p:nvPr/>
        </p:nvSpPr>
        <p:spPr>
          <a:xfrm>
            <a:off x="4444107" y="4058643"/>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Acceptability</a:t>
            </a:r>
            <a:endParaRPr lang="en-US" sz="1833" dirty="0"/>
          </a:p>
        </p:txBody>
      </p:sp>
      <p:sp>
        <p:nvSpPr>
          <p:cNvPr id="7" name="Text 4"/>
          <p:cNvSpPr/>
          <p:nvPr/>
        </p:nvSpPr>
        <p:spPr>
          <a:xfrm>
            <a:off x="4444107" y="4542929"/>
            <a:ext cx="3315097" cy="907257"/>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User satisfaction ratings (target &gt;4 out of 5) and qualitative feedback from interviews and focus groups.</a:t>
            </a:r>
            <a:endParaRPr lang="en-US" sz="1458" dirty="0"/>
          </a:p>
        </p:txBody>
      </p:sp>
      <p:sp>
        <p:nvSpPr>
          <p:cNvPr id="8" name="Text 5"/>
          <p:cNvSpPr/>
          <p:nvPr/>
        </p:nvSpPr>
        <p:spPr>
          <a:xfrm>
            <a:off x="8226723" y="4058643"/>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Effectiveness</a:t>
            </a:r>
            <a:endParaRPr lang="en-US" sz="1833" dirty="0"/>
          </a:p>
        </p:txBody>
      </p:sp>
      <p:sp>
        <p:nvSpPr>
          <p:cNvPr id="9" name="Text 6"/>
          <p:cNvSpPr/>
          <p:nvPr/>
        </p:nvSpPr>
        <p:spPr>
          <a:xfrm>
            <a:off x="8226722" y="4542930"/>
            <a:ext cx="3315097" cy="1512094"/>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Pre- and post-training knowledge assessments, self-efficacy scores, and clinical decision-making capability through scenario-based assessments.</a:t>
            </a:r>
            <a:endParaRPr lang="en-US" sz="1458"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2981425"/>
            <a:ext cx="8006557"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Potential Challenges and Solutions</a:t>
            </a:r>
            <a:endParaRPr lang="en-US" sz="3708" dirty="0"/>
          </a:p>
        </p:txBody>
      </p:sp>
      <p:sp>
        <p:nvSpPr>
          <p:cNvPr id="4" name="Text 1"/>
          <p:cNvSpPr/>
          <p:nvPr/>
        </p:nvSpPr>
        <p:spPr>
          <a:xfrm>
            <a:off x="661492" y="4044553"/>
            <a:ext cx="2471638"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Technical Challenges</a:t>
            </a:r>
            <a:endParaRPr lang="en-US" sz="1833" dirty="0"/>
          </a:p>
        </p:txBody>
      </p:sp>
      <p:sp>
        <p:nvSpPr>
          <p:cNvPr id="5" name="Text 2"/>
          <p:cNvSpPr/>
          <p:nvPr/>
        </p:nvSpPr>
        <p:spPr>
          <a:xfrm>
            <a:off x="661492" y="4528841"/>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Inter" pitchFamily="34" charset="0"/>
                <a:ea typeface="Inter" pitchFamily="34" charset="-122"/>
                <a:cs typeface="Inter" pitchFamily="34" charset="-120"/>
              </a:rPr>
              <a:t>Implement automated cloud-based backups</a:t>
            </a:r>
            <a:endParaRPr lang="en-US" sz="1458" dirty="0"/>
          </a:p>
        </p:txBody>
      </p:sp>
      <p:sp>
        <p:nvSpPr>
          <p:cNvPr id="6" name="Text 3"/>
          <p:cNvSpPr/>
          <p:nvPr/>
        </p:nvSpPr>
        <p:spPr>
          <a:xfrm>
            <a:off x="661492" y="4897339"/>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Inter" pitchFamily="34" charset="0"/>
                <a:ea typeface="Inter" pitchFamily="34" charset="-122"/>
                <a:cs typeface="Inter" pitchFamily="34" charset="-120"/>
              </a:rPr>
              <a:t>Develop regular update and maintenance protocols</a:t>
            </a:r>
            <a:endParaRPr lang="en-US" sz="1458" dirty="0"/>
          </a:p>
        </p:txBody>
      </p:sp>
      <p:sp>
        <p:nvSpPr>
          <p:cNvPr id="7" name="Text 4"/>
          <p:cNvSpPr/>
          <p:nvPr/>
        </p:nvSpPr>
        <p:spPr>
          <a:xfrm>
            <a:off x="661492" y="5265837"/>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Inter" pitchFamily="34" charset="0"/>
                <a:ea typeface="Inter" pitchFamily="34" charset="-122"/>
                <a:cs typeface="Inter" pitchFamily="34" charset="-120"/>
              </a:rPr>
              <a:t>Establish 24/7 helpdesk support system</a:t>
            </a:r>
            <a:endParaRPr lang="en-US" sz="1458" dirty="0"/>
          </a:p>
        </p:txBody>
      </p:sp>
      <p:sp>
        <p:nvSpPr>
          <p:cNvPr id="8" name="Text 5"/>
          <p:cNvSpPr/>
          <p:nvPr/>
        </p:nvSpPr>
        <p:spPr>
          <a:xfrm>
            <a:off x="6332934" y="4044553"/>
            <a:ext cx="3158133"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Implementation Challenges</a:t>
            </a:r>
            <a:endParaRPr lang="en-US" sz="1833" dirty="0"/>
          </a:p>
        </p:txBody>
      </p:sp>
      <p:sp>
        <p:nvSpPr>
          <p:cNvPr id="9" name="Text 6"/>
          <p:cNvSpPr/>
          <p:nvPr/>
        </p:nvSpPr>
        <p:spPr>
          <a:xfrm>
            <a:off x="6332935" y="4528841"/>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000000"/>
                </a:solidFill>
                <a:latin typeface="Inter" pitchFamily="34" charset="0"/>
                <a:ea typeface="Inter" pitchFamily="34" charset="-122"/>
                <a:cs typeface="Inter" pitchFamily="34" charset="-120"/>
              </a:rPr>
              <a:t>Design self-paced, on-demand modules</a:t>
            </a:r>
            <a:endParaRPr lang="en-US" sz="1458" dirty="0"/>
          </a:p>
        </p:txBody>
      </p:sp>
      <p:sp>
        <p:nvSpPr>
          <p:cNvPr id="10" name="Text 7"/>
          <p:cNvSpPr/>
          <p:nvPr/>
        </p:nvSpPr>
        <p:spPr>
          <a:xfrm>
            <a:off x="6332935" y="4897339"/>
            <a:ext cx="5203924" cy="604838"/>
          </a:xfrm>
          <a:prstGeom prst="rect">
            <a:avLst/>
          </a:prstGeom>
          <a:noFill/>
          <a:ln/>
        </p:spPr>
        <p:txBody>
          <a:bodyPr wrap="square" lIns="0" tIns="0" rIns="0" bIns="0" rtlCol="0" anchor="t"/>
          <a:lstStyle/>
          <a:p>
            <a:pPr marL="285739" indent="-285739">
              <a:lnSpc>
                <a:spcPts val="2375"/>
              </a:lnSpc>
              <a:buSzPct val="100000"/>
              <a:buChar char="•"/>
            </a:pPr>
            <a:r>
              <a:rPr lang="en-US" sz="1458" dirty="0">
                <a:solidFill>
                  <a:srgbClr val="000000"/>
                </a:solidFill>
                <a:latin typeface="Inter" pitchFamily="34" charset="0"/>
                <a:ea typeface="Inter" pitchFamily="34" charset="-122"/>
                <a:cs typeface="Inter" pitchFamily="34" charset="-120"/>
              </a:rPr>
              <a:t>Create concise, modular content to minimize workflow disruption</a:t>
            </a:r>
            <a:endParaRPr lang="en-US" sz="1458" dirty="0"/>
          </a:p>
        </p:txBody>
      </p:sp>
      <p:sp>
        <p:nvSpPr>
          <p:cNvPr id="11" name="Text 8"/>
          <p:cNvSpPr/>
          <p:nvPr/>
        </p:nvSpPr>
        <p:spPr>
          <a:xfrm>
            <a:off x="6332935" y="5568256"/>
            <a:ext cx="5203924" cy="604838"/>
          </a:xfrm>
          <a:prstGeom prst="rect">
            <a:avLst/>
          </a:prstGeom>
          <a:noFill/>
          <a:ln/>
        </p:spPr>
        <p:txBody>
          <a:bodyPr wrap="square" lIns="0" tIns="0" rIns="0" bIns="0" rtlCol="0" anchor="t"/>
          <a:lstStyle/>
          <a:p>
            <a:pPr marL="285739" indent="-285739">
              <a:lnSpc>
                <a:spcPts val="2375"/>
              </a:lnSpc>
              <a:buSzPct val="100000"/>
              <a:buChar char="•"/>
            </a:pPr>
            <a:r>
              <a:rPr lang="en-US" sz="1458" dirty="0">
                <a:solidFill>
                  <a:srgbClr val="000000"/>
                </a:solidFill>
                <a:latin typeface="Inter" pitchFamily="34" charset="0"/>
                <a:ea typeface="Inter" pitchFamily="34" charset="-122"/>
                <a:cs typeface="Inter" pitchFamily="34" charset="-120"/>
              </a:rPr>
              <a:t>Offer post-training support and quick-reference guides</a:t>
            </a:r>
            <a:endParaRPr lang="en-US" sz="1458"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048000" cy="6858000"/>
          </a:xfrm>
          <a:prstGeom prst="rect">
            <a:avLst/>
          </a:prstGeom>
        </p:spPr>
      </p:pic>
      <p:sp>
        <p:nvSpPr>
          <p:cNvPr id="3" name="Text 0"/>
          <p:cNvSpPr/>
          <p:nvPr/>
        </p:nvSpPr>
        <p:spPr>
          <a:xfrm>
            <a:off x="3709492" y="1341934"/>
            <a:ext cx="4725492"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Expected Outcomes</a:t>
            </a:r>
            <a:endParaRPr lang="en-US" sz="3708" dirty="0"/>
          </a:p>
        </p:txBody>
      </p:sp>
      <p:sp>
        <p:nvSpPr>
          <p:cNvPr id="4" name="Shape 1">
            <a:extLst>
              <a:ext uri="{C183D7F6-B498-43B3-948B-1728B52AA6E4}">
                <adec:decorative xmlns:adec="http://schemas.microsoft.com/office/drawing/2017/decorative" val="1"/>
              </a:ext>
            </a:extLst>
          </p:cNvPr>
          <p:cNvSpPr/>
          <p:nvPr/>
        </p:nvSpPr>
        <p:spPr>
          <a:xfrm>
            <a:off x="3709492" y="2216051"/>
            <a:ext cx="3816053" cy="1706662"/>
          </a:xfrm>
          <a:prstGeom prst="roundRect">
            <a:avLst>
              <a:gd name="adj" fmla="val 4652"/>
            </a:avLst>
          </a:prstGeom>
          <a:solidFill>
            <a:srgbClr val="FFF2CC"/>
          </a:solidFill>
          <a:ln w="7620">
            <a:solidFill>
              <a:srgbClr val="E5D8B2"/>
            </a:solidFill>
            <a:prstDash val="solid"/>
          </a:ln>
        </p:spPr>
      </p:sp>
      <p:sp>
        <p:nvSpPr>
          <p:cNvPr id="5" name="Text 2"/>
          <p:cNvSpPr/>
          <p:nvPr/>
        </p:nvSpPr>
        <p:spPr>
          <a:xfrm>
            <a:off x="3904853" y="2411413"/>
            <a:ext cx="2701727"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Immediate Deliverables</a:t>
            </a:r>
            <a:endParaRPr lang="en-US" sz="1833" dirty="0"/>
          </a:p>
        </p:txBody>
      </p:sp>
      <p:sp>
        <p:nvSpPr>
          <p:cNvPr id="6" name="Text 3"/>
          <p:cNvSpPr/>
          <p:nvPr/>
        </p:nvSpPr>
        <p:spPr>
          <a:xfrm>
            <a:off x="3904854" y="2820094"/>
            <a:ext cx="3425329" cy="907257"/>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Validated AI training platform, implementation blueprint, and preliminary effectiveness data.</a:t>
            </a:r>
            <a:endParaRPr lang="en-US" sz="1458" dirty="0"/>
          </a:p>
        </p:txBody>
      </p:sp>
      <p:sp>
        <p:nvSpPr>
          <p:cNvPr id="7" name="Shape 4">
            <a:extLst>
              <a:ext uri="{C183D7F6-B498-43B3-948B-1728B52AA6E4}">
                <adec:decorative xmlns:adec="http://schemas.microsoft.com/office/drawing/2017/decorative" val="1"/>
              </a:ext>
            </a:extLst>
          </p:cNvPr>
          <p:cNvSpPr/>
          <p:nvPr/>
        </p:nvSpPr>
        <p:spPr>
          <a:xfrm>
            <a:off x="7714556" y="2216051"/>
            <a:ext cx="3816053" cy="1706662"/>
          </a:xfrm>
          <a:prstGeom prst="roundRect">
            <a:avLst>
              <a:gd name="adj" fmla="val 4652"/>
            </a:avLst>
          </a:prstGeom>
          <a:solidFill>
            <a:srgbClr val="FFF2CC"/>
          </a:solidFill>
          <a:ln w="7620">
            <a:solidFill>
              <a:srgbClr val="E5D8B2"/>
            </a:solidFill>
            <a:prstDash val="solid"/>
          </a:ln>
        </p:spPr>
      </p:sp>
      <p:sp>
        <p:nvSpPr>
          <p:cNvPr id="8" name="Text 5"/>
          <p:cNvSpPr/>
          <p:nvPr/>
        </p:nvSpPr>
        <p:spPr>
          <a:xfrm>
            <a:off x="7909918" y="2411413"/>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Long-term Impact</a:t>
            </a:r>
            <a:endParaRPr lang="en-US" sz="1833" dirty="0"/>
          </a:p>
        </p:txBody>
      </p:sp>
      <p:sp>
        <p:nvSpPr>
          <p:cNvPr id="9" name="Text 6"/>
          <p:cNvSpPr/>
          <p:nvPr/>
        </p:nvSpPr>
        <p:spPr>
          <a:xfrm>
            <a:off x="7909918" y="2820094"/>
            <a:ext cx="3425329" cy="907257"/>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Expanded HIV prevention services, enhanced pharmacist capabilities, and a scalable training model.</a:t>
            </a:r>
            <a:endParaRPr lang="en-US" sz="1458" dirty="0"/>
          </a:p>
        </p:txBody>
      </p:sp>
      <p:sp>
        <p:nvSpPr>
          <p:cNvPr id="10" name="Shape 7">
            <a:extLst>
              <a:ext uri="{C183D7F6-B498-43B3-948B-1728B52AA6E4}">
                <adec:decorative xmlns:adec="http://schemas.microsoft.com/office/drawing/2017/decorative" val="1"/>
              </a:ext>
            </a:extLst>
          </p:cNvPr>
          <p:cNvSpPr/>
          <p:nvPr/>
        </p:nvSpPr>
        <p:spPr>
          <a:xfrm>
            <a:off x="3709492" y="4111724"/>
            <a:ext cx="7821018" cy="1404243"/>
          </a:xfrm>
          <a:prstGeom prst="roundRect">
            <a:avLst>
              <a:gd name="adj" fmla="val 5654"/>
            </a:avLst>
          </a:prstGeom>
          <a:solidFill>
            <a:srgbClr val="FFF2CC"/>
          </a:solidFill>
          <a:ln w="7620">
            <a:solidFill>
              <a:srgbClr val="E5D8B2"/>
            </a:solidFill>
            <a:prstDash val="solid"/>
          </a:ln>
        </p:spPr>
      </p:sp>
      <p:sp>
        <p:nvSpPr>
          <p:cNvPr id="11" name="Text 8"/>
          <p:cNvSpPr/>
          <p:nvPr/>
        </p:nvSpPr>
        <p:spPr>
          <a:xfrm>
            <a:off x="3904854" y="4307086"/>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Global Reach</a:t>
            </a:r>
            <a:endParaRPr lang="en-US" sz="1833" dirty="0"/>
          </a:p>
        </p:txBody>
      </p:sp>
      <p:sp>
        <p:nvSpPr>
          <p:cNvPr id="12" name="Text 9"/>
          <p:cNvSpPr/>
          <p:nvPr/>
        </p:nvSpPr>
        <p:spPr>
          <a:xfrm>
            <a:off x="3904854" y="4715769"/>
            <a:ext cx="7430294" cy="604838"/>
          </a:xfrm>
          <a:prstGeom prst="rect">
            <a:avLst/>
          </a:prstGeom>
          <a:noFill/>
          <a:ln/>
        </p:spPr>
        <p:txBody>
          <a:bodyPr wrap="square" lIns="0" tIns="0" rIns="0" bIns="0" rtlCol="0" anchor="t"/>
          <a:lstStyle/>
          <a:p>
            <a:pPr>
              <a:lnSpc>
                <a:spcPts val="2375"/>
              </a:lnSpc>
            </a:pPr>
            <a:r>
              <a:rPr lang="en-US" sz="1458" dirty="0">
                <a:solidFill>
                  <a:srgbClr val="000000"/>
                </a:solidFill>
                <a:latin typeface="Inter" pitchFamily="34" charset="0"/>
                <a:ea typeface="Inter" pitchFamily="34" charset="-122"/>
                <a:cs typeface="Inter" pitchFamily="34" charset="-120"/>
              </a:rPr>
              <a:t>Multilingual capabilities for training content and patient simulations, ensuring accessibility worldwide.</a:t>
            </a:r>
            <a:endParaRPr lang="en-US" sz="1458"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A11195-DC2B-5BC2-1352-8AE948D55894}"/>
              </a:ext>
            </a:extLst>
          </p:cNvPr>
          <p:cNvSpPr>
            <a:spLocks noGrp="1"/>
          </p:cNvSpPr>
          <p:nvPr>
            <p:ph type="title"/>
          </p:nvPr>
        </p:nvSpPr>
        <p:spPr/>
        <p:txBody>
          <a:bodyPr/>
          <a:lstStyle/>
          <a:p>
            <a:r>
              <a:rPr lang="en-US" dirty="0"/>
              <a:t>Let’s Chat with a Patient</a:t>
            </a:r>
          </a:p>
        </p:txBody>
      </p:sp>
      <p:sp>
        <p:nvSpPr>
          <p:cNvPr id="5" name="Text Placeholder 4">
            <a:extLst>
              <a:ext uri="{FF2B5EF4-FFF2-40B4-BE49-F238E27FC236}">
                <a16:creationId xmlns:a16="http://schemas.microsoft.com/office/drawing/2014/main" id="{562F15B3-847B-C30A-3E77-913581B4BF45}"/>
              </a:ext>
            </a:extLst>
          </p:cNvPr>
          <p:cNvSpPr>
            <a:spLocks noGrp="1"/>
          </p:cNvSpPr>
          <p:nvPr>
            <p:ph type="body" idx="1"/>
          </p:nvPr>
        </p:nvSpPr>
        <p:spPr/>
        <p:txBody>
          <a:bodyPr/>
          <a:lstStyle/>
          <a:p>
            <a:r>
              <a:rPr lang="en-US" sz="3200" b="0" i="0" dirty="0">
                <a:solidFill>
                  <a:srgbClr val="1155CC"/>
                </a:solidFill>
                <a:effectLst/>
                <a:latin typeface="Arial" panose="020B0604020202020204" pitchFamily="34" charset="0"/>
                <a:hlinkClick r:id="rId2"/>
              </a:rPr>
              <a:t>https://hivcounseltrainer-1-mqbhzw3ysa-uc.a.run.app/</a:t>
            </a:r>
            <a:endParaRPr lang="en-US" sz="4000" dirty="0"/>
          </a:p>
        </p:txBody>
      </p:sp>
      <p:pic>
        <p:nvPicPr>
          <p:cNvPr id="3" name="Picture 2" descr="q r code to scan to go to website">
            <a:extLst>
              <a:ext uri="{FF2B5EF4-FFF2-40B4-BE49-F238E27FC236}">
                <a16:creationId xmlns:a16="http://schemas.microsoft.com/office/drawing/2014/main" id="{631F5FB9-1E50-9341-FF77-36E1B0A67316}"/>
              </a:ext>
            </a:extLst>
          </p:cNvPr>
          <p:cNvPicPr>
            <a:picLocks noChangeAspect="1"/>
          </p:cNvPicPr>
          <p:nvPr/>
        </p:nvPicPr>
        <p:blipFill>
          <a:blip r:embed="rId3"/>
          <a:stretch>
            <a:fillRect/>
          </a:stretch>
        </p:blipFill>
        <p:spPr>
          <a:xfrm>
            <a:off x="8562521" y="164193"/>
            <a:ext cx="3389993" cy="3389993"/>
          </a:xfrm>
          <a:prstGeom prst="rect">
            <a:avLst/>
          </a:prstGeom>
        </p:spPr>
      </p:pic>
    </p:spTree>
    <p:extLst>
      <p:ext uri="{BB962C8B-B14F-4D97-AF65-F5344CB8AC3E}">
        <p14:creationId xmlns:p14="http://schemas.microsoft.com/office/powerpoint/2010/main" val="89897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B7B1-D1E3-DAB5-3359-B4F3229B4962}"/>
              </a:ext>
            </a:extLst>
          </p:cNvPr>
          <p:cNvSpPr>
            <a:spLocks noGrp="1"/>
          </p:cNvSpPr>
          <p:nvPr>
            <p:ph type="title"/>
          </p:nvPr>
        </p:nvSpPr>
        <p:spPr>
          <a:xfrm>
            <a:off x="838200" y="365126"/>
            <a:ext cx="10515600" cy="693654"/>
          </a:xfrm>
        </p:spPr>
        <p:txBody>
          <a:bodyPr/>
          <a:lstStyle/>
          <a:p>
            <a:pPr algn="ctr"/>
            <a:r>
              <a:rPr lang="en-US" dirty="0"/>
              <a:t>Approaches to HIV Prevention</a:t>
            </a:r>
          </a:p>
        </p:txBody>
      </p:sp>
      <p:graphicFrame>
        <p:nvGraphicFramePr>
          <p:cNvPr id="5" name="Content Placeholder 3">
            <a:extLst>
              <a:ext uri="{FF2B5EF4-FFF2-40B4-BE49-F238E27FC236}">
                <a16:creationId xmlns:a16="http://schemas.microsoft.com/office/drawing/2014/main" id="{B6DFFD70-053C-4616-DD69-680D819A1497}"/>
              </a:ext>
            </a:extLst>
          </p:cNvPr>
          <p:cNvGraphicFramePr>
            <a:graphicFrameLocks/>
          </p:cNvGraphicFramePr>
          <p:nvPr>
            <p:extLst>
              <p:ext uri="{D42A27DB-BD31-4B8C-83A1-F6EECF244321}">
                <p14:modId xmlns:p14="http://schemas.microsoft.com/office/powerpoint/2010/main" val="1850347982"/>
              </p:ext>
            </p:extLst>
          </p:nvPr>
        </p:nvGraphicFramePr>
        <p:xfrm>
          <a:off x="352926" y="1503202"/>
          <a:ext cx="11470107" cy="3149463"/>
        </p:xfrm>
        <a:graphic>
          <a:graphicData uri="http://schemas.openxmlformats.org/drawingml/2006/table">
            <a:tbl>
              <a:tblPr firstRow="1" bandRow="1">
                <a:tableStyleId>{5940675A-B579-460E-94D1-54222C63F5DA}</a:tableStyleId>
              </a:tblPr>
              <a:tblGrid>
                <a:gridCol w="2372233">
                  <a:extLst>
                    <a:ext uri="{9D8B030D-6E8A-4147-A177-3AD203B41FA5}">
                      <a16:colId xmlns:a16="http://schemas.microsoft.com/office/drawing/2014/main" val="3943918776"/>
                    </a:ext>
                  </a:extLst>
                </a:gridCol>
                <a:gridCol w="3172060">
                  <a:extLst>
                    <a:ext uri="{9D8B030D-6E8A-4147-A177-3AD203B41FA5}">
                      <a16:colId xmlns:a16="http://schemas.microsoft.com/office/drawing/2014/main" val="4019017922"/>
                    </a:ext>
                  </a:extLst>
                </a:gridCol>
                <a:gridCol w="2436274">
                  <a:extLst>
                    <a:ext uri="{9D8B030D-6E8A-4147-A177-3AD203B41FA5}">
                      <a16:colId xmlns:a16="http://schemas.microsoft.com/office/drawing/2014/main" val="1055634307"/>
                    </a:ext>
                  </a:extLst>
                </a:gridCol>
                <a:gridCol w="3489540">
                  <a:extLst>
                    <a:ext uri="{9D8B030D-6E8A-4147-A177-3AD203B41FA5}">
                      <a16:colId xmlns:a16="http://schemas.microsoft.com/office/drawing/2014/main" val="213514771"/>
                    </a:ext>
                  </a:extLst>
                </a:gridCol>
              </a:tblGrid>
              <a:tr h="558663">
                <a:tc gridSpan="3">
                  <a:txBody>
                    <a:bodyPr/>
                    <a:lstStyle/>
                    <a:p>
                      <a:pPr algn="ctr"/>
                      <a:r>
                        <a:rPr lang="en-US" sz="2800" dirty="0">
                          <a:solidFill>
                            <a:schemeClr val="tx1"/>
                          </a:solidFill>
                          <a:latin typeface="Arial" panose="020B0604020202020204" pitchFamily="34" charset="0"/>
                          <a:cs typeface="Arial" panose="020B0604020202020204" pitchFamily="34" charset="0"/>
                        </a:rPr>
                        <a:t>HIV-negative Person</a:t>
                      </a:r>
                    </a:p>
                  </a:txBody>
                  <a:tcPr>
                    <a:solidFill>
                      <a:srgbClr val="FFB300"/>
                    </a:solidFill>
                  </a:tcPr>
                </a:tc>
                <a:tc hMerge="1">
                  <a:txBody>
                    <a:bodyPr/>
                    <a:lstStyle/>
                    <a:p>
                      <a:endParaRPr lang="en-US" dirty="0"/>
                    </a:p>
                  </a:txBody>
                  <a:tcPr>
                    <a:solidFill>
                      <a:srgbClr val="DF020C"/>
                    </a:solidFill>
                  </a:tcPr>
                </a:tc>
                <a:tc hMerge="1">
                  <a:txBody>
                    <a:bodyPr/>
                    <a:lstStyle/>
                    <a:p>
                      <a:endParaRPr lang="en-US" dirty="0"/>
                    </a:p>
                  </a:txBody>
                  <a:tcPr>
                    <a:solidFill>
                      <a:srgbClr val="DF020C"/>
                    </a:solidFill>
                  </a:tcPr>
                </a:tc>
                <a:tc>
                  <a:txBody>
                    <a:bodyPr/>
                    <a:lstStyle/>
                    <a:p>
                      <a:pPr algn="ctr"/>
                      <a:r>
                        <a:rPr lang="en-US" sz="2800" dirty="0">
                          <a:solidFill>
                            <a:schemeClr val="tx1"/>
                          </a:solidFill>
                          <a:latin typeface="Arial" panose="020B0604020202020204" pitchFamily="34" charset="0"/>
                          <a:cs typeface="Arial" panose="020B0604020202020204" pitchFamily="34" charset="0"/>
                        </a:rPr>
                        <a:t>HIV-positive Person</a:t>
                      </a:r>
                    </a:p>
                  </a:txBody>
                  <a:tcPr>
                    <a:solidFill>
                      <a:srgbClr val="FFB300"/>
                    </a:solidFill>
                  </a:tcPr>
                </a:tc>
                <a:extLst>
                  <a:ext uri="{0D108BD9-81ED-4DB2-BD59-A6C34878D82A}">
                    <a16:rowId xmlns:a16="http://schemas.microsoft.com/office/drawing/2014/main" val="1858744213"/>
                  </a:ext>
                </a:extLst>
              </a:tr>
              <a:tr h="1584711">
                <a:tc>
                  <a:txBody>
                    <a:bodyPr/>
                    <a:lstStyle/>
                    <a:p>
                      <a:pPr algn="ctr"/>
                      <a:r>
                        <a:rPr lang="en-US" sz="2800" b="0" dirty="0">
                          <a:latin typeface="Arial" panose="020B0604020202020204" pitchFamily="34" charset="0"/>
                          <a:cs typeface="Arial" panose="020B0604020202020204" pitchFamily="34" charset="0"/>
                        </a:rPr>
                        <a:t>Behavior Risk Reduction</a:t>
                      </a:r>
                    </a:p>
                  </a:txBody>
                  <a:tcPr/>
                </a:tc>
                <a:tc>
                  <a:txBody>
                    <a:bodyPr/>
                    <a:lstStyle/>
                    <a:p>
                      <a:pPr algn="ctr"/>
                      <a:r>
                        <a:rPr lang="en-US" sz="2800" dirty="0">
                          <a:latin typeface="Arial" panose="020B0604020202020204" pitchFamily="34" charset="0"/>
                          <a:cs typeface="Arial" panose="020B0604020202020204" pitchFamily="34" charset="0"/>
                        </a:rPr>
                        <a:t>Pre-Exposure Prophylaxis (PrEP)</a:t>
                      </a:r>
                    </a:p>
                    <a:p>
                      <a:pPr algn="ctr"/>
                      <a:r>
                        <a:rPr lang="en-US" sz="1800" dirty="0">
                          <a:solidFill>
                            <a:srgbClr val="C00000"/>
                          </a:solidFill>
                          <a:latin typeface="Arial" panose="020B0604020202020204" pitchFamily="34" charset="0"/>
                          <a:cs typeface="Arial" panose="020B0604020202020204" pitchFamily="34" charset="0"/>
                        </a:rPr>
                        <a:t>&gt;99% Effective</a:t>
                      </a:r>
                    </a:p>
                  </a:txBody>
                  <a:tcPr/>
                </a:tc>
                <a:tc>
                  <a:txBody>
                    <a:bodyPr/>
                    <a:lstStyle/>
                    <a:p>
                      <a:pPr algn="ctr"/>
                      <a:r>
                        <a:rPr lang="en-US" sz="2800" dirty="0">
                          <a:latin typeface="Arial" panose="020B0604020202020204" pitchFamily="34" charset="0"/>
                          <a:cs typeface="Arial" panose="020B0604020202020204" pitchFamily="34" charset="0"/>
                        </a:rPr>
                        <a:t>Postexposure Prophylaxis (PEP)</a:t>
                      </a:r>
                    </a:p>
                  </a:txBody>
                  <a:tcPr/>
                </a:tc>
                <a:tc>
                  <a:txBody>
                    <a:bodyPr/>
                    <a:lstStyle/>
                    <a:p>
                      <a:pPr algn="ctr"/>
                      <a:r>
                        <a:rPr lang="en-US" sz="2800" dirty="0">
                          <a:latin typeface="Arial" panose="020B0604020202020204" pitchFamily="34" charset="0"/>
                          <a:cs typeface="Arial" panose="020B0604020202020204" pitchFamily="34" charset="0"/>
                        </a:rPr>
                        <a:t>Treatment as Prevention</a:t>
                      </a:r>
                    </a:p>
                    <a:p>
                      <a:pPr algn="ctr"/>
                      <a:endParaRPr lang="en-US" sz="2800" dirty="0">
                        <a:latin typeface="Arial" panose="020B0604020202020204" pitchFamily="34" charset="0"/>
                        <a:cs typeface="Arial" panose="020B0604020202020204" pitchFamily="34" charset="0"/>
                      </a:endParaRPr>
                    </a:p>
                    <a:p>
                      <a:pPr algn="ctr"/>
                      <a:r>
                        <a:rPr lang="en-US" sz="1800" dirty="0">
                          <a:solidFill>
                            <a:srgbClr val="C00000"/>
                          </a:solidFill>
                          <a:latin typeface="Arial" panose="020B0604020202020204" pitchFamily="34" charset="0"/>
                          <a:cs typeface="Arial" panose="020B0604020202020204" pitchFamily="34" charset="0"/>
                        </a:rPr>
                        <a:t>Undetectable = </a:t>
                      </a:r>
                      <a:r>
                        <a:rPr lang="en-US" sz="1800" dirty="0" err="1">
                          <a:solidFill>
                            <a:srgbClr val="C00000"/>
                          </a:solidFill>
                          <a:latin typeface="Arial" panose="020B0604020202020204" pitchFamily="34" charset="0"/>
                          <a:cs typeface="Arial" panose="020B0604020202020204" pitchFamily="34" charset="0"/>
                        </a:rPr>
                        <a:t>Untransmittable</a:t>
                      </a:r>
                      <a:endParaRPr lang="en-US" sz="1800" dirty="0">
                        <a:solidFill>
                          <a:srgbClr val="C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7086244"/>
                  </a:ext>
                </a:extLst>
              </a:tr>
              <a:tr h="861027">
                <a:tc gridSpan="4">
                  <a:txBody>
                    <a:bodyPr/>
                    <a:lstStyle/>
                    <a:p>
                      <a:r>
                        <a:rPr lang="en-US" sz="2800" b="0" dirty="0">
                          <a:latin typeface="Arial" panose="020B0604020202020204" pitchFamily="34" charset="0"/>
                          <a:cs typeface="Arial" panose="020B0604020202020204" pitchFamily="34" charset="0"/>
                        </a:rPr>
                        <a:t>Behavioral risk reduction, ongoing support and outreach occurs throughout the continuum </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89780912"/>
                  </a:ext>
                </a:extLst>
              </a:tr>
            </a:tbl>
          </a:graphicData>
        </a:graphic>
      </p:graphicFrame>
      <p:sp>
        <p:nvSpPr>
          <p:cNvPr id="6" name="TextBox 5">
            <a:extLst>
              <a:ext uri="{FF2B5EF4-FFF2-40B4-BE49-F238E27FC236}">
                <a16:creationId xmlns:a16="http://schemas.microsoft.com/office/drawing/2014/main" id="{AB65EC42-E3A8-C183-D10D-4F01119028FD}"/>
              </a:ext>
            </a:extLst>
          </p:cNvPr>
          <p:cNvSpPr txBox="1"/>
          <p:nvPr/>
        </p:nvSpPr>
        <p:spPr>
          <a:xfrm>
            <a:off x="256675" y="4847293"/>
            <a:ext cx="1156635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Behavior Risk Reduction: understanding risk, condom use, male circumcision, testing and treatment of sexual transmitted infections (STIs), use of clean needles/syringes</a:t>
            </a:r>
          </a:p>
        </p:txBody>
      </p:sp>
      <p:sp>
        <p:nvSpPr>
          <p:cNvPr id="8" name="Frame 7">
            <a:extLst>
              <a:ext uri="{FF2B5EF4-FFF2-40B4-BE49-F238E27FC236}">
                <a16:creationId xmlns:a16="http://schemas.microsoft.com/office/drawing/2014/main" id="{9E8F495F-675A-7019-8022-23969B1A0793}"/>
              </a:ext>
              <a:ext uri="{C183D7F6-B498-43B3-948B-1728B52AA6E4}">
                <adec:decorative xmlns:adec="http://schemas.microsoft.com/office/drawing/2017/decorative" val="1"/>
              </a:ext>
            </a:extLst>
          </p:cNvPr>
          <p:cNvSpPr/>
          <p:nvPr/>
        </p:nvSpPr>
        <p:spPr>
          <a:xfrm>
            <a:off x="2727158" y="2069432"/>
            <a:ext cx="3176337" cy="1669812"/>
          </a:xfrm>
          <a:prstGeom prst="frame">
            <a:avLst>
              <a:gd name="adj1" fmla="val 637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0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all trends in PrEP prescriptions">
            <a:extLst>
              <a:ext uri="{FF2B5EF4-FFF2-40B4-BE49-F238E27FC236}">
                <a16:creationId xmlns:a16="http://schemas.microsoft.com/office/drawing/2014/main" id="{192BC7CF-0CF3-9B90-2920-7345E7638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29" y="625644"/>
            <a:ext cx="8045003" cy="48607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554A4E-CFAB-A450-0CBE-A37BE14FA231}"/>
              </a:ext>
            </a:extLst>
          </p:cNvPr>
          <p:cNvSpPr txBox="1"/>
          <p:nvPr/>
        </p:nvSpPr>
        <p:spPr>
          <a:xfrm>
            <a:off x="-28833" y="6509023"/>
            <a:ext cx="4418197"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https://www.cdc.gov/nchhstp/director-letters/expanding-prep-coverage.html</a:t>
            </a:r>
          </a:p>
          <a:p>
            <a:r>
              <a:rPr lang="en-US" sz="1000" dirty="0">
                <a:latin typeface="Arial" panose="020B0604020202020204" pitchFamily="34" charset="0"/>
                <a:cs typeface="Arial" panose="020B0604020202020204" pitchFamily="34" charset="0"/>
              </a:rPr>
              <a:t>Mayer KH, 2020</a:t>
            </a:r>
          </a:p>
        </p:txBody>
      </p:sp>
      <p:sp>
        <p:nvSpPr>
          <p:cNvPr id="6" name="TextBox 5">
            <a:extLst>
              <a:ext uri="{FF2B5EF4-FFF2-40B4-BE49-F238E27FC236}">
                <a16:creationId xmlns:a16="http://schemas.microsoft.com/office/drawing/2014/main" id="{09F3017B-2611-BD0E-9B27-D04AFD1BDEEE}"/>
              </a:ext>
            </a:extLst>
          </p:cNvPr>
          <p:cNvSpPr txBox="1"/>
          <p:nvPr/>
        </p:nvSpPr>
        <p:spPr>
          <a:xfrm>
            <a:off x="7026442" y="1700464"/>
            <a:ext cx="5005136" cy="4278094"/>
          </a:xfrm>
          <a:prstGeom prst="rect">
            <a:avLst/>
          </a:prstGeom>
          <a:noFill/>
          <a:ln>
            <a:noFill/>
          </a:ln>
        </p:spPr>
        <p:txBody>
          <a:bodyPr wrap="square" rtlCol="0">
            <a:spAutoFit/>
          </a:bodyPr>
          <a:lstStyle/>
          <a:p>
            <a:r>
              <a:rPr lang="en-US" sz="3200" b="1" dirty="0">
                <a:latin typeface="Arial" panose="020B0604020202020204" pitchFamily="34" charset="0"/>
                <a:cs typeface="Arial" panose="020B0604020202020204" pitchFamily="34" charset="0"/>
              </a:rPr>
              <a:t>Barriers to PrEP</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Knowledge/awareness of PrEP</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Perception of HIV risk</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Social stigma</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Provider bias</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Distrust of healthcare providers and healthcare systems</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Lack of access to medical care</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Lack of access/awareness of financial assistance options</a:t>
            </a:r>
          </a:p>
          <a:p>
            <a:pPr marL="239713" indent="-239713">
              <a:buFont typeface="Arial" panose="020B0604020202020204" pitchFamily="34" charset="0"/>
              <a:buChar char="•"/>
            </a:pPr>
            <a:r>
              <a:rPr lang="en-US" sz="2400" dirty="0">
                <a:latin typeface="Arial" panose="020B0604020202020204" pitchFamily="34" charset="0"/>
                <a:cs typeface="Arial" panose="020B0604020202020204" pitchFamily="34" charset="0"/>
              </a:rPr>
              <a:t>Side effect concerns</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20DC40-1EB6-A655-8154-94968B9DAE9A}"/>
              </a:ext>
            </a:extLst>
          </p:cNvPr>
          <p:cNvSpPr txBox="1"/>
          <p:nvPr/>
        </p:nvSpPr>
        <p:spPr>
          <a:xfrm>
            <a:off x="1427747" y="3529263"/>
            <a:ext cx="1116396" cy="369332"/>
          </a:xfrm>
          <a:prstGeom prst="rect">
            <a:avLst/>
          </a:prstGeom>
          <a:noFill/>
        </p:spPr>
        <p:txBody>
          <a:bodyPr wrap="none" rtlCol="0">
            <a:spAutoFit/>
          </a:bodyPr>
          <a:lstStyle/>
          <a:p>
            <a:r>
              <a:rPr lang="en-US" dirty="0">
                <a:solidFill>
                  <a:srgbClr val="C00000"/>
                </a:solidFill>
              </a:rPr>
              <a:t>VA = 7.5%</a:t>
            </a:r>
          </a:p>
        </p:txBody>
      </p:sp>
      <p:sp>
        <p:nvSpPr>
          <p:cNvPr id="8" name="TextBox 7">
            <a:extLst>
              <a:ext uri="{FF2B5EF4-FFF2-40B4-BE49-F238E27FC236}">
                <a16:creationId xmlns:a16="http://schemas.microsoft.com/office/drawing/2014/main" id="{02955603-B119-1A34-DA26-AFE95A3A9585}"/>
              </a:ext>
            </a:extLst>
          </p:cNvPr>
          <p:cNvSpPr txBox="1"/>
          <p:nvPr/>
        </p:nvSpPr>
        <p:spPr>
          <a:xfrm>
            <a:off x="5542547" y="2767263"/>
            <a:ext cx="1058688" cy="369332"/>
          </a:xfrm>
          <a:prstGeom prst="rect">
            <a:avLst/>
          </a:prstGeom>
          <a:noFill/>
        </p:spPr>
        <p:txBody>
          <a:bodyPr wrap="none" rtlCol="0">
            <a:spAutoFit/>
          </a:bodyPr>
          <a:lstStyle/>
          <a:p>
            <a:r>
              <a:rPr lang="en-US" dirty="0">
                <a:solidFill>
                  <a:srgbClr val="C00000"/>
                </a:solidFill>
              </a:rPr>
              <a:t>VA = 20%</a:t>
            </a:r>
          </a:p>
        </p:txBody>
      </p:sp>
    </p:spTree>
    <p:extLst>
      <p:ext uri="{BB962C8B-B14F-4D97-AF65-F5344CB8AC3E}">
        <p14:creationId xmlns:p14="http://schemas.microsoft.com/office/powerpoint/2010/main" val="415901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BCB38D1-4827-1A9E-1F75-8CC34A0E1510}"/>
              </a:ext>
            </a:extLst>
          </p:cNvPr>
          <p:cNvSpPr>
            <a:spLocks noGrp="1"/>
          </p:cNvSpPr>
          <p:nvPr>
            <p:ph type="title"/>
          </p:nvPr>
        </p:nvSpPr>
        <p:spPr>
          <a:xfrm>
            <a:off x="642445" y="657733"/>
            <a:ext cx="10907110" cy="732155"/>
          </a:xfrm>
        </p:spPr>
        <p:txBody>
          <a:bodyPr/>
          <a:lstStyle/>
          <a:p>
            <a:r>
              <a:rPr lang="en-US" sz="4000" dirty="0">
                <a:solidFill>
                  <a:srgbClr val="000000"/>
                </a:solidFill>
                <a:latin typeface="Arial" panose="020B0604020202020204" pitchFamily="34" charset="0"/>
                <a:ea typeface="Inter Bold" pitchFamily="34" charset="-122"/>
                <a:cs typeface="Arial" panose="020B0604020202020204" pitchFamily="34" charset="0"/>
              </a:rPr>
              <a:t>The Power of Pharmacy-Based HIV Prevention</a:t>
            </a:r>
            <a:endParaRPr lang="en-US" dirty="0"/>
          </a:p>
        </p:txBody>
      </p:sp>
      <p:sp>
        <p:nvSpPr>
          <p:cNvPr id="4" name="Shape 1">
            <a:extLst>
              <a:ext uri="{C183D7F6-B498-43B3-948B-1728B52AA6E4}">
                <adec:decorative xmlns:adec="http://schemas.microsoft.com/office/drawing/2017/decorative" val="1"/>
              </a:ext>
            </a:extLst>
          </p:cNvPr>
          <p:cNvSpPr/>
          <p:nvPr/>
        </p:nvSpPr>
        <p:spPr>
          <a:xfrm>
            <a:off x="914157" y="1980941"/>
            <a:ext cx="667620" cy="618850"/>
          </a:xfrm>
          <a:prstGeom prst="roundRect">
            <a:avLst>
              <a:gd name="adj" fmla="val 24007"/>
            </a:avLst>
          </a:prstGeom>
          <a:solidFill>
            <a:srgbClr val="FFB300"/>
          </a:solidFill>
          <a:ln w="7620">
            <a:solidFill>
              <a:srgbClr val="E5D8B2"/>
            </a:solidFill>
            <a:prstDash val="solid"/>
          </a:ln>
        </p:spPr>
      </p:sp>
      <p:sp>
        <p:nvSpPr>
          <p:cNvPr id="5" name="Text 2"/>
          <p:cNvSpPr/>
          <p:nvPr/>
        </p:nvSpPr>
        <p:spPr>
          <a:xfrm>
            <a:off x="1716208" y="2173643"/>
            <a:ext cx="2362696" cy="295275"/>
          </a:xfrm>
          <a:prstGeom prst="rect">
            <a:avLst/>
          </a:prstGeom>
          <a:noFill/>
          <a:ln/>
        </p:spPr>
        <p:txBody>
          <a:bodyPr wrap="none" lIns="0" tIns="0" rIns="0" bIns="0" rtlCol="0" anchor="t"/>
          <a:lstStyle/>
          <a:p>
            <a:pPr>
              <a:lnSpc>
                <a:spcPts val="2292"/>
              </a:lnSpc>
            </a:pPr>
            <a:r>
              <a:rPr lang="en-US" sz="2800" b="1" dirty="0">
                <a:solidFill>
                  <a:srgbClr val="000000"/>
                </a:solidFill>
                <a:latin typeface="Arial" panose="020B0604020202020204" pitchFamily="34" charset="0"/>
                <a:ea typeface="Inter Bold" pitchFamily="34" charset="-122"/>
                <a:cs typeface="Arial" panose="020B0604020202020204" pitchFamily="34" charset="0"/>
              </a:rPr>
              <a:t>Accessibility</a:t>
            </a:r>
            <a:endParaRPr lang="en-US" sz="2800" dirty="0">
              <a:latin typeface="Arial" panose="020B0604020202020204" pitchFamily="34" charset="0"/>
              <a:cs typeface="Arial" panose="020B0604020202020204" pitchFamily="34" charset="0"/>
            </a:endParaRPr>
          </a:p>
        </p:txBody>
      </p:sp>
      <p:sp>
        <p:nvSpPr>
          <p:cNvPr id="6" name="Text 3"/>
          <p:cNvSpPr/>
          <p:nvPr/>
        </p:nvSpPr>
        <p:spPr>
          <a:xfrm>
            <a:off x="1716208" y="2629104"/>
            <a:ext cx="4032352" cy="1050999"/>
          </a:xfrm>
          <a:prstGeom prst="rect">
            <a:avLst/>
          </a:prstGeom>
          <a:noFill/>
          <a:ln/>
        </p:spPr>
        <p:txBody>
          <a:bodyPr wrap="square" lIns="0" tIns="0" rIns="0" bIns="0" rtlCol="0" anchor="t"/>
          <a:lstStyle/>
          <a:p>
            <a:pPr>
              <a:lnSpc>
                <a:spcPts val="2375"/>
              </a:lnSpc>
            </a:pPr>
            <a:r>
              <a:rPr lang="en-US" sz="2000" dirty="0">
                <a:solidFill>
                  <a:srgbClr val="000000"/>
                </a:solidFill>
                <a:latin typeface="Arial" panose="020B0604020202020204" pitchFamily="34" charset="0"/>
                <a:ea typeface="Inter" pitchFamily="34" charset="-122"/>
                <a:cs typeface="Arial" panose="020B0604020202020204" pitchFamily="34" charset="0"/>
              </a:rPr>
              <a:t>90% of Americans live within 5 miles of a pharmacy, making them ideal for HIV prevention services.</a:t>
            </a:r>
            <a:endParaRPr lang="en-US" sz="2000" dirty="0">
              <a:latin typeface="Arial" panose="020B0604020202020204" pitchFamily="34" charset="0"/>
              <a:cs typeface="Arial" panose="020B0604020202020204" pitchFamily="34" charset="0"/>
            </a:endParaRPr>
          </a:p>
        </p:txBody>
      </p:sp>
      <p:sp>
        <p:nvSpPr>
          <p:cNvPr id="7" name="Shape 4">
            <a:extLst>
              <a:ext uri="{C183D7F6-B498-43B3-948B-1728B52AA6E4}">
                <adec:decorative xmlns:adec="http://schemas.microsoft.com/office/drawing/2017/decorative" val="1"/>
              </a:ext>
            </a:extLst>
          </p:cNvPr>
          <p:cNvSpPr/>
          <p:nvPr/>
        </p:nvSpPr>
        <p:spPr>
          <a:xfrm>
            <a:off x="6157588" y="1980941"/>
            <a:ext cx="667620" cy="618850"/>
          </a:xfrm>
          <a:prstGeom prst="roundRect">
            <a:avLst>
              <a:gd name="adj" fmla="val 24007"/>
            </a:avLst>
          </a:prstGeom>
          <a:solidFill>
            <a:srgbClr val="FFB300"/>
          </a:solidFill>
          <a:ln w="7620">
            <a:solidFill>
              <a:srgbClr val="E5D8B2"/>
            </a:solidFill>
            <a:prstDash val="solid"/>
          </a:ln>
        </p:spPr>
      </p:sp>
      <p:sp>
        <p:nvSpPr>
          <p:cNvPr id="8" name="Text 5"/>
          <p:cNvSpPr/>
          <p:nvPr/>
        </p:nvSpPr>
        <p:spPr>
          <a:xfrm>
            <a:off x="7028087" y="2173643"/>
            <a:ext cx="4234584" cy="343598"/>
          </a:xfrm>
          <a:prstGeom prst="rect">
            <a:avLst/>
          </a:prstGeom>
          <a:noFill/>
          <a:ln/>
        </p:spPr>
        <p:txBody>
          <a:bodyPr wrap="none" lIns="0" tIns="0" rIns="0" bIns="0" rtlCol="0" anchor="t"/>
          <a:lstStyle/>
          <a:p>
            <a:pPr>
              <a:lnSpc>
                <a:spcPts val="2292"/>
              </a:lnSpc>
            </a:pPr>
            <a:r>
              <a:rPr lang="en-US" sz="2800" b="1" dirty="0">
                <a:solidFill>
                  <a:srgbClr val="000000"/>
                </a:solidFill>
                <a:latin typeface="Arial" panose="020B0604020202020204" pitchFamily="34" charset="0"/>
                <a:ea typeface="Inter Bold" pitchFamily="34" charset="-122"/>
                <a:cs typeface="Arial" panose="020B0604020202020204" pitchFamily="34" charset="0"/>
              </a:rPr>
              <a:t>Trusted Professionals</a:t>
            </a:r>
            <a:endParaRPr lang="en-US" sz="2800" dirty="0">
              <a:latin typeface="Arial" panose="020B0604020202020204" pitchFamily="34" charset="0"/>
              <a:cs typeface="Arial" panose="020B0604020202020204" pitchFamily="34" charset="0"/>
            </a:endParaRPr>
          </a:p>
        </p:txBody>
      </p:sp>
      <p:sp>
        <p:nvSpPr>
          <p:cNvPr id="9" name="Text 6"/>
          <p:cNvSpPr/>
          <p:nvPr/>
        </p:nvSpPr>
        <p:spPr>
          <a:xfrm>
            <a:off x="7028087" y="2629104"/>
            <a:ext cx="4117704" cy="1209675"/>
          </a:xfrm>
          <a:prstGeom prst="rect">
            <a:avLst/>
          </a:prstGeom>
          <a:noFill/>
          <a:ln/>
        </p:spPr>
        <p:txBody>
          <a:bodyPr wrap="square" lIns="0" tIns="0" rIns="0" bIns="0" rtlCol="0" anchor="t"/>
          <a:lstStyle/>
          <a:p>
            <a:pPr>
              <a:lnSpc>
                <a:spcPts val="2375"/>
              </a:lnSpc>
            </a:pPr>
            <a:r>
              <a:rPr lang="en-US" sz="2000" dirty="0">
                <a:solidFill>
                  <a:srgbClr val="000000"/>
                </a:solidFill>
                <a:latin typeface="Arial" panose="020B0604020202020204" pitchFamily="34" charset="0"/>
                <a:ea typeface="Inter" pitchFamily="34" charset="-122"/>
                <a:cs typeface="Arial" panose="020B0604020202020204" pitchFamily="34" charset="0"/>
              </a:rPr>
              <a:t>Pharmacists are among the most trusted healthcare professionals, deeply embedded in communities.</a:t>
            </a:r>
            <a:endParaRPr lang="en-US" sz="2000" dirty="0">
              <a:latin typeface="Arial" panose="020B0604020202020204" pitchFamily="34" charset="0"/>
              <a:cs typeface="Arial" panose="020B0604020202020204" pitchFamily="34" charset="0"/>
            </a:endParaRPr>
          </a:p>
        </p:txBody>
      </p:sp>
      <p:sp>
        <p:nvSpPr>
          <p:cNvPr id="10" name="Shape 7">
            <a:extLst>
              <a:ext uri="{C183D7F6-B498-43B3-948B-1728B52AA6E4}">
                <adec:decorative xmlns:adec="http://schemas.microsoft.com/office/drawing/2017/decorative" val="1"/>
              </a:ext>
            </a:extLst>
          </p:cNvPr>
          <p:cNvSpPr/>
          <p:nvPr/>
        </p:nvSpPr>
        <p:spPr>
          <a:xfrm>
            <a:off x="914157" y="4303355"/>
            <a:ext cx="667620" cy="618850"/>
          </a:xfrm>
          <a:prstGeom prst="roundRect">
            <a:avLst>
              <a:gd name="adj" fmla="val 24007"/>
            </a:avLst>
          </a:prstGeom>
          <a:solidFill>
            <a:srgbClr val="FFB300"/>
          </a:solidFill>
          <a:ln w="7620">
            <a:solidFill>
              <a:srgbClr val="E5D8B2"/>
            </a:solidFill>
            <a:prstDash val="solid"/>
          </a:ln>
        </p:spPr>
      </p:sp>
      <p:sp>
        <p:nvSpPr>
          <p:cNvPr id="11" name="Text 8"/>
          <p:cNvSpPr/>
          <p:nvPr/>
        </p:nvSpPr>
        <p:spPr>
          <a:xfrm>
            <a:off x="1716208" y="4487075"/>
            <a:ext cx="2362696" cy="295275"/>
          </a:xfrm>
          <a:prstGeom prst="rect">
            <a:avLst/>
          </a:prstGeom>
          <a:noFill/>
          <a:ln/>
        </p:spPr>
        <p:txBody>
          <a:bodyPr wrap="none" lIns="0" tIns="0" rIns="0" bIns="0" rtlCol="0" anchor="t"/>
          <a:lstStyle/>
          <a:p>
            <a:pPr>
              <a:lnSpc>
                <a:spcPts val="2292"/>
              </a:lnSpc>
            </a:pPr>
            <a:r>
              <a:rPr lang="en-US" sz="2800" b="1" dirty="0">
                <a:solidFill>
                  <a:srgbClr val="000000"/>
                </a:solidFill>
                <a:latin typeface="Arial" panose="020B0604020202020204" pitchFamily="34" charset="0"/>
                <a:ea typeface="Inter Bold" pitchFamily="34" charset="-122"/>
                <a:cs typeface="Arial" panose="020B0604020202020204" pitchFamily="34" charset="0"/>
              </a:rPr>
              <a:t>Extended Hours</a:t>
            </a:r>
            <a:endParaRPr lang="en-US" sz="2800" dirty="0">
              <a:latin typeface="Arial" panose="020B0604020202020204" pitchFamily="34" charset="0"/>
              <a:cs typeface="Arial" panose="020B0604020202020204" pitchFamily="34" charset="0"/>
            </a:endParaRPr>
          </a:p>
        </p:txBody>
      </p:sp>
      <p:sp>
        <p:nvSpPr>
          <p:cNvPr id="12" name="Text 9"/>
          <p:cNvSpPr/>
          <p:nvPr/>
        </p:nvSpPr>
        <p:spPr>
          <a:xfrm>
            <a:off x="1716208" y="4919319"/>
            <a:ext cx="3837572" cy="1209675"/>
          </a:xfrm>
          <a:prstGeom prst="rect">
            <a:avLst/>
          </a:prstGeom>
          <a:noFill/>
          <a:ln/>
        </p:spPr>
        <p:txBody>
          <a:bodyPr wrap="square" lIns="0" tIns="0" rIns="0" bIns="0" rtlCol="0" anchor="t"/>
          <a:lstStyle/>
          <a:p>
            <a:pPr>
              <a:lnSpc>
                <a:spcPts val="2375"/>
              </a:lnSpc>
            </a:pPr>
            <a:r>
              <a:rPr lang="en-US" sz="2000" dirty="0">
                <a:solidFill>
                  <a:srgbClr val="000000"/>
                </a:solidFill>
                <a:latin typeface="Arial" panose="020B0604020202020204" pitchFamily="34" charset="0"/>
                <a:ea typeface="Inter" pitchFamily="34" charset="-122"/>
                <a:cs typeface="Arial" panose="020B0604020202020204" pitchFamily="34" charset="0"/>
              </a:rPr>
              <a:t>Pharmacies offer convenient locations and extended hours compared to traditional clinics.</a:t>
            </a:r>
            <a:endParaRPr lang="en-US" sz="2000" dirty="0">
              <a:latin typeface="Arial" panose="020B0604020202020204" pitchFamily="34" charset="0"/>
              <a:cs typeface="Arial" panose="020B0604020202020204" pitchFamily="34" charset="0"/>
            </a:endParaRPr>
          </a:p>
        </p:txBody>
      </p:sp>
      <p:sp>
        <p:nvSpPr>
          <p:cNvPr id="13" name="Shape 10">
            <a:extLst>
              <a:ext uri="{C183D7F6-B498-43B3-948B-1728B52AA6E4}">
                <adec:decorative xmlns:adec="http://schemas.microsoft.com/office/drawing/2017/decorative" val="1"/>
              </a:ext>
            </a:extLst>
          </p:cNvPr>
          <p:cNvSpPr/>
          <p:nvPr/>
        </p:nvSpPr>
        <p:spPr>
          <a:xfrm>
            <a:off x="6157588" y="4303355"/>
            <a:ext cx="667620" cy="618850"/>
          </a:xfrm>
          <a:prstGeom prst="roundRect">
            <a:avLst>
              <a:gd name="adj" fmla="val 24007"/>
            </a:avLst>
          </a:prstGeom>
          <a:solidFill>
            <a:srgbClr val="FFB300"/>
          </a:solidFill>
          <a:ln w="7620">
            <a:solidFill>
              <a:srgbClr val="E5D8B2"/>
            </a:solidFill>
            <a:prstDash val="solid"/>
          </a:ln>
        </p:spPr>
      </p:sp>
      <p:sp>
        <p:nvSpPr>
          <p:cNvPr id="14" name="Text 11"/>
          <p:cNvSpPr/>
          <p:nvPr/>
        </p:nvSpPr>
        <p:spPr>
          <a:xfrm>
            <a:off x="7028087" y="4492473"/>
            <a:ext cx="2362696" cy="295275"/>
          </a:xfrm>
          <a:prstGeom prst="rect">
            <a:avLst/>
          </a:prstGeom>
          <a:noFill/>
          <a:ln/>
        </p:spPr>
        <p:txBody>
          <a:bodyPr wrap="none" lIns="0" tIns="0" rIns="0" bIns="0" rtlCol="0" anchor="t"/>
          <a:lstStyle/>
          <a:p>
            <a:pPr>
              <a:lnSpc>
                <a:spcPts val="2292"/>
              </a:lnSpc>
            </a:pPr>
            <a:r>
              <a:rPr lang="en-US" sz="2800" b="1" dirty="0">
                <a:solidFill>
                  <a:srgbClr val="000000"/>
                </a:solidFill>
                <a:latin typeface="Arial" panose="020B0604020202020204" pitchFamily="34" charset="0"/>
                <a:ea typeface="Inter Bold" pitchFamily="34" charset="-122"/>
                <a:cs typeface="Arial" panose="020B0604020202020204" pitchFamily="34" charset="0"/>
              </a:rPr>
              <a:t>Less Stigmatized</a:t>
            </a:r>
            <a:endParaRPr lang="en-US" sz="2800" dirty="0">
              <a:latin typeface="Arial" panose="020B0604020202020204" pitchFamily="34" charset="0"/>
              <a:cs typeface="Arial" panose="020B0604020202020204" pitchFamily="34" charset="0"/>
            </a:endParaRPr>
          </a:p>
        </p:txBody>
      </p:sp>
      <p:sp>
        <p:nvSpPr>
          <p:cNvPr id="15" name="Text 12"/>
          <p:cNvSpPr/>
          <p:nvPr/>
        </p:nvSpPr>
        <p:spPr>
          <a:xfrm>
            <a:off x="7028087" y="4919319"/>
            <a:ext cx="4958952" cy="1209675"/>
          </a:xfrm>
          <a:prstGeom prst="rect">
            <a:avLst/>
          </a:prstGeom>
          <a:noFill/>
          <a:ln/>
        </p:spPr>
        <p:txBody>
          <a:bodyPr wrap="square" lIns="0" tIns="0" rIns="0" bIns="0" rtlCol="0" anchor="t"/>
          <a:lstStyle/>
          <a:p>
            <a:pPr>
              <a:lnSpc>
                <a:spcPts val="2375"/>
              </a:lnSpc>
            </a:pPr>
            <a:r>
              <a:rPr lang="en-US" sz="2000" dirty="0">
                <a:solidFill>
                  <a:srgbClr val="000000"/>
                </a:solidFill>
                <a:latin typeface="Arial" panose="020B0604020202020204" pitchFamily="34" charset="0"/>
                <a:ea typeface="Inter" pitchFamily="34" charset="-122"/>
                <a:cs typeface="Arial" panose="020B0604020202020204" pitchFamily="34" charset="0"/>
              </a:rPr>
              <a:t>Pharmacies provide a less stigmatized environment for accessing HIV prevention services.</a:t>
            </a:r>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D2C8-A629-1AC3-EE68-3B34DEEF77B8}"/>
              </a:ext>
            </a:extLst>
          </p:cNvPr>
          <p:cNvSpPr>
            <a:spLocks noGrp="1"/>
          </p:cNvSpPr>
          <p:nvPr>
            <p:ph type="title"/>
          </p:nvPr>
        </p:nvSpPr>
        <p:spPr/>
        <p:txBody>
          <a:bodyPr/>
          <a:lstStyle/>
          <a:p>
            <a:r>
              <a:rPr lang="en-US" sz="5400" dirty="0"/>
              <a:t>Virginia Pharmacist HIV PrEP Statewide Protocol</a:t>
            </a:r>
          </a:p>
        </p:txBody>
      </p:sp>
      <p:sp>
        <p:nvSpPr>
          <p:cNvPr id="3" name="Text Placeholder 2">
            <a:extLst>
              <a:ext uri="{FF2B5EF4-FFF2-40B4-BE49-F238E27FC236}">
                <a16:creationId xmlns:a16="http://schemas.microsoft.com/office/drawing/2014/main" id="{DA9F22D0-1598-C32E-BDF8-E0C3C60925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751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08402-6417-E481-29AD-457A8DB959BD}"/>
              </a:ext>
            </a:extLst>
          </p:cNvPr>
          <p:cNvSpPr>
            <a:spLocks noGrp="1"/>
          </p:cNvSpPr>
          <p:nvPr>
            <p:ph type="title"/>
          </p:nvPr>
        </p:nvSpPr>
        <p:spPr>
          <a:xfrm>
            <a:off x="838200" y="201837"/>
            <a:ext cx="10515600" cy="1325563"/>
          </a:xfrm>
        </p:spPr>
        <p:txBody>
          <a:bodyPr/>
          <a:lstStyle/>
          <a:p>
            <a:pPr algn="ctr"/>
            <a:r>
              <a:rPr lang="en-US" dirty="0"/>
              <a:t>Protocol Overview</a:t>
            </a:r>
            <a:br>
              <a:rPr lang="en-US" dirty="0"/>
            </a:br>
            <a:r>
              <a:rPr lang="en-US" sz="1800" dirty="0">
                <a:solidFill>
                  <a:srgbClr val="C00000"/>
                </a:solidFill>
              </a:rPr>
              <a:t>Approved in 2021; Last revised 2024</a:t>
            </a:r>
            <a:endParaRPr lang="en-US" sz="1400" dirty="0"/>
          </a:p>
        </p:txBody>
      </p:sp>
      <p:sp>
        <p:nvSpPr>
          <p:cNvPr id="3" name="Content Placeholder 2">
            <a:extLst>
              <a:ext uri="{FF2B5EF4-FFF2-40B4-BE49-F238E27FC236}">
                <a16:creationId xmlns:a16="http://schemas.microsoft.com/office/drawing/2014/main" id="{E83515AA-F386-EEF9-379A-D859857510C9}"/>
              </a:ext>
            </a:extLst>
          </p:cNvPr>
          <p:cNvSpPr>
            <a:spLocks noGrp="1"/>
          </p:cNvSpPr>
          <p:nvPr>
            <p:ph idx="1"/>
          </p:nvPr>
        </p:nvSpPr>
        <p:spPr>
          <a:xfrm>
            <a:off x="555171" y="1175654"/>
            <a:ext cx="11136086" cy="4642077"/>
          </a:xfrm>
        </p:spPr>
        <p:txBody>
          <a:bodyPr/>
          <a:lstStyle/>
          <a:p>
            <a:r>
              <a:rPr lang="en-US" sz="2400" b="0" i="0" u="none" strike="noStrike" dirty="0">
                <a:solidFill>
                  <a:srgbClr val="000000"/>
                </a:solidFill>
                <a:effectLst/>
                <a:latin typeface="Arial" panose="020B0604020202020204" pitchFamily="34" charset="0"/>
                <a:cs typeface="Arial" panose="020B0604020202020204" pitchFamily="34" charset="0"/>
              </a:rPr>
              <a:t>Pharmacist completion of a </a:t>
            </a:r>
            <a:r>
              <a:rPr lang="en-US" sz="2400" b="1" i="0" u="none" strike="noStrike" dirty="0">
                <a:solidFill>
                  <a:srgbClr val="000000"/>
                </a:solidFill>
                <a:effectLst/>
                <a:latin typeface="Arial" panose="020B0604020202020204" pitchFamily="34" charset="0"/>
                <a:cs typeface="Arial" panose="020B0604020202020204" pitchFamily="34" charset="0"/>
              </a:rPr>
              <a:t>comprehensive training program related to the prescribing/dispensing of HIV PrEP medications</a:t>
            </a:r>
            <a:r>
              <a:rPr lang="en-US" sz="2400" b="0" i="0" u="none" strike="noStrike" dirty="0">
                <a:solidFill>
                  <a:srgbClr val="000000"/>
                </a:solidFill>
                <a:effectLst/>
                <a:latin typeface="Arial" panose="020B0604020202020204" pitchFamily="34" charset="0"/>
                <a:cs typeface="Arial" panose="020B0604020202020204" pitchFamily="34" charset="0"/>
              </a:rPr>
              <a:t>, including related </a:t>
            </a:r>
            <a:r>
              <a:rPr lang="en-US" sz="2400" b="1" i="0" u="none" strike="noStrike" dirty="0">
                <a:solidFill>
                  <a:srgbClr val="000000"/>
                </a:solidFill>
                <a:effectLst/>
                <a:latin typeface="Arial" panose="020B0604020202020204" pitchFamily="34" charset="0"/>
                <a:cs typeface="Arial" panose="020B0604020202020204" pitchFamily="34" charset="0"/>
              </a:rPr>
              <a:t>trauma-informed care</a:t>
            </a:r>
          </a:p>
          <a:p>
            <a:r>
              <a:rPr lang="en-US" sz="2400" dirty="0">
                <a:solidFill>
                  <a:srgbClr val="000000"/>
                </a:solidFill>
                <a:latin typeface="Arial" panose="020B0604020202020204" pitchFamily="34" charset="0"/>
                <a:cs typeface="Arial" panose="020B0604020202020204" pitchFamily="34" charset="0"/>
              </a:rPr>
              <a:t>PrEP Self-screening Patient Intake Form</a:t>
            </a:r>
          </a:p>
          <a:p>
            <a:pPr lvl="1"/>
            <a:r>
              <a:rPr lang="en-US" sz="1800" i="0" u="none" strike="noStrike" dirty="0">
                <a:solidFill>
                  <a:srgbClr val="000000"/>
                </a:solidFill>
                <a:effectLst/>
                <a:latin typeface="Arial" panose="020B0604020202020204" pitchFamily="34" charset="0"/>
                <a:cs typeface="Arial" panose="020B0604020202020204" pitchFamily="34" charset="0"/>
              </a:rPr>
              <a:t>Demographic information, insurance, </a:t>
            </a:r>
            <a:r>
              <a:rPr lang="en-US" sz="1800" dirty="0">
                <a:solidFill>
                  <a:srgbClr val="000000"/>
                </a:solidFill>
                <a:latin typeface="Arial" panose="020B0604020202020204" pitchFamily="34" charset="0"/>
                <a:cs typeface="Arial" panose="020B0604020202020204" pitchFamily="34" charset="0"/>
              </a:rPr>
              <a:t>provider name/contact</a:t>
            </a:r>
          </a:p>
          <a:p>
            <a:pPr lvl="1"/>
            <a:r>
              <a:rPr lang="en-US" sz="1800" i="0" u="none" strike="noStrike" dirty="0">
                <a:solidFill>
                  <a:srgbClr val="000000"/>
                </a:solidFill>
                <a:effectLst/>
                <a:latin typeface="Arial" panose="020B0604020202020204" pitchFamily="34" charset="0"/>
                <a:cs typeface="Arial" panose="020B0604020202020204" pitchFamily="34" charset="0"/>
              </a:rPr>
              <a:t>PrEP indication and eligibility</a:t>
            </a:r>
          </a:p>
          <a:p>
            <a:pPr lvl="1"/>
            <a:r>
              <a:rPr lang="en-US" sz="1800" dirty="0">
                <a:solidFill>
                  <a:srgbClr val="000000"/>
                </a:solidFill>
                <a:latin typeface="Arial" panose="020B0604020202020204" pitchFamily="34" charset="0"/>
                <a:cs typeface="Arial" panose="020B0604020202020204" pitchFamily="34" charset="0"/>
              </a:rPr>
              <a:t>HIV testing, PrEP and PEP history, acute HIV symptom review</a:t>
            </a:r>
          </a:p>
          <a:p>
            <a:pPr lvl="1"/>
            <a:r>
              <a:rPr lang="en-US" sz="1800" i="0" u="none" strike="noStrike" dirty="0">
                <a:solidFill>
                  <a:srgbClr val="000000"/>
                </a:solidFill>
                <a:effectLst/>
                <a:latin typeface="Arial" panose="020B0604020202020204" pitchFamily="34" charset="0"/>
                <a:cs typeface="Arial" panose="020B0604020202020204" pitchFamily="34" charset="0"/>
              </a:rPr>
              <a:t>Brief </a:t>
            </a:r>
            <a:r>
              <a:rPr lang="en-US" sz="1800" dirty="0">
                <a:solidFill>
                  <a:srgbClr val="000000"/>
                </a:solidFill>
                <a:latin typeface="Arial" panose="020B0604020202020204" pitchFamily="34" charset="0"/>
                <a:cs typeface="Arial" panose="020B0604020202020204" pitchFamily="34" charset="0"/>
              </a:rPr>
              <a:t>m</a:t>
            </a:r>
            <a:r>
              <a:rPr lang="en-US" sz="1800" i="0" u="none" strike="noStrike" dirty="0">
                <a:solidFill>
                  <a:srgbClr val="000000"/>
                </a:solidFill>
                <a:effectLst/>
                <a:latin typeface="Arial" panose="020B0604020202020204" pitchFamily="34" charset="0"/>
                <a:cs typeface="Arial" panose="020B0604020202020204" pitchFamily="34" charset="0"/>
              </a:rPr>
              <a:t>edical </a:t>
            </a:r>
            <a:r>
              <a:rPr lang="en-US" sz="1800" dirty="0">
                <a:solidFill>
                  <a:srgbClr val="000000"/>
                </a:solidFill>
                <a:latin typeface="Arial" panose="020B0604020202020204" pitchFamily="34" charset="0"/>
                <a:cs typeface="Arial" panose="020B0604020202020204" pitchFamily="34" charset="0"/>
              </a:rPr>
              <a:t>h</a:t>
            </a:r>
            <a:r>
              <a:rPr lang="en-US" sz="1800" i="0" u="none" strike="noStrike" dirty="0">
                <a:solidFill>
                  <a:srgbClr val="000000"/>
                </a:solidFill>
                <a:effectLst/>
                <a:latin typeface="Arial" panose="020B0604020202020204" pitchFamily="34" charset="0"/>
                <a:cs typeface="Arial" panose="020B0604020202020204" pitchFamily="34" charset="0"/>
              </a:rPr>
              <a:t>istory</a:t>
            </a:r>
          </a:p>
          <a:p>
            <a:pPr lvl="1"/>
            <a:r>
              <a:rPr lang="en-US" sz="1800" dirty="0">
                <a:solidFill>
                  <a:srgbClr val="000000"/>
                </a:solidFill>
                <a:latin typeface="Arial" panose="020B0604020202020204" pitchFamily="34" charset="0"/>
                <a:cs typeface="Arial" panose="020B0604020202020204" pitchFamily="34" charset="0"/>
              </a:rPr>
              <a:t>Testing and Treatment requirement acknowledgement</a:t>
            </a:r>
          </a:p>
          <a:p>
            <a:r>
              <a:rPr lang="en-US" sz="2400" i="0" u="none" strike="noStrike" dirty="0">
                <a:solidFill>
                  <a:srgbClr val="000000"/>
                </a:solidFill>
                <a:effectLst/>
                <a:latin typeface="Arial" panose="020B0604020202020204" pitchFamily="34" charset="0"/>
                <a:cs typeface="Arial" panose="020B0604020202020204" pitchFamily="34" charset="0"/>
              </a:rPr>
              <a:t>Assessment and Treatment Care Pathways</a:t>
            </a:r>
            <a:endParaRPr lang="en-US" sz="2400" dirty="0">
              <a:solidFill>
                <a:srgbClr val="000000"/>
              </a:solidFill>
              <a:latin typeface="Arial" panose="020B0604020202020204" pitchFamily="34" charset="0"/>
              <a:cs typeface="Arial" panose="020B0604020202020204" pitchFamily="34" charset="0"/>
            </a:endParaRPr>
          </a:p>
          <a:p>
            <a:r>
              <a:rPr lang="en-US" sz="2400" i="0" u="none" strike="noStrike" dirty="0">
                <a:solidFill>
                  <a:srgbClr val="000000"/>
                </a:solidFill>
                <a:effectLst/>
                <a:latin typeface="Arial" panose="020B0604020202020204" pitchFamily="34" charset="0"/>
                <a:cs typeface="Arial" panose="020B0604020202020204" pitchFamily="34" charset="0"/>
              </a:rPr>
              <a:t>Pr</a:t>
            </a:r>
            <a:r>
              <a:rPr lang="en-US" sz="2400" dirty="0">
                <a:solidFill>
                  <a:srgbClr val="000000"/>
                </a:solidFill>
                <a:latin typeface="Arial" panose="020B0604020202020204" pitchFamily="34" charset="0"/>
                <a:cs typeface="Arial" panose="020B0604020202020204" pitchFamily="34" charset="0"/>
              </a:rPr>
              <a:t>EP prescription and provider notification examples</a:t>
            </a:r>
          </a:p>
          <a:p>
            <a:r>
              <a:rPr lang="en-US" sz="2400" i="0" u="none" strike="noStrike" dirty="0">
                <a:solidFill>
                  <a:srgbClr val="000000"/>
                </a:solidFill>
                <a:effectLst/>
                <a:latin typeface="Arial" panose="020B0604020202020204" pitchFamily="34" charset="0"/>
                <a:cs typeface="Arial" panose="020B0604020202020204" pitchFamily="34" charset="0"/>
              </a:rPr>
              <a:t>Communication examples</a:t>
            </a:r>
          </a:p>
        </p:txBody>
      </p:sp>
      <p:sp>
        <p:nvSpPr>
          <p:cNvPr id="4" name="TextBox 3">
            <a:extLst>
              <a:ext uri="{FF2B5EF4-FFF2-40B4-BE49-F238E27FC236}">
                <a16:creationId xmlns:a16="http://schemas.microsoft.com/office/drawing/2014/main" id="{DF12BF17-4C4D-8D30-B75B-9CC646BCD14D}"/>
              </a:ext>
            </a:extLst>
          </p:cNvPr>
          <p:cNvSpPr txBox="1"/>
          <p:nvPr/>
        </p:nvSpPr>
        <p:spPr>
          <a:xfrm>
            <a:off x="0" y="6602971"/>
            <a:ext cx="5686172" cy="246221"/>
          </a:xfrm>
          <a:prstGeom prst="rect">
            <a:avLst/>
          </a:prstGeom>
          <a:noFill/>
        </p:spPr>
        <p:txBody>
          <a:bodyPr wrap="none" rtlCol="0">
            <a:spAutoFit/>
          </a:bodyPr>
          <a:lstStyle/>
          <a:p>
            <a:r>
              <a:rPr lang="en-US" sz="1000" b="0" i="0" u="none" strike="noStrike" dirty="0">
                <a:solidFill>
                  <a:srgbClr val="000000"/>
                </a:solidFill>
                <a:effectLst/>
                <a:latin typeface="Arial" panose="020B0604020202020204" pitchFamily="34" charset="0"/>
                <a:cs typeface="Arial" panose="020B0604020202020204" pitchFamily="34" charset="0"/>
              </a:rPr>
              <a:t>https://</a:t>
            </a:r>
            <a:r>
              <a:rPr lang="en-US" sz="1000" b="0" i="0" u="none" strike="noStrike" dirty="0" err="1">
                <a:solidFill>
                  <a:srgbClr val="000000"/>
                </a:solidFill>
                <a:effectLst/>
                <a:latin typeface="Arial" panose="020B0604020202020204" pitchFamily="34" charset="0"/>
                <a:cs typeface="Arial" panose="020B0604020202020204" pitchFamily="34" charset="0"/>
              </a:rPr>
              <a:t>www.dhp.virginia.gov</a:t>
            </a:r>
            <a:r>
              <a:rPr lang="en-US" sz="1000" b="0" i="0" u="none" strike="noStrike" dirty="0">
                <a:solidFill>
                  <a:srgbClr val="000000"/>
                </a:solidFill>
                <a:effectLst/>
                <a:latin typeface="Arial" panose="020B0604020202020204" pitchFamily="34" charset="0"/>
                <a:cs typeface="Arial" panose="020B0604020202020204" pitchFamily="34" charset="0"/>
              </a:rPr>
              <a:t>/media/</a:t>
            </a:r>
            <a:r>
              <a:rPr lang="en-US" sz="1000" b="0" i="0" u="none" strike="noStrike" dirty="0" err="1">
                <a:solidFill>
                  <a:srgbClr val="000000"/>
                </a:solidFill>
                <a:effectLst/>
                <a:latin typeface="Arial" panose="020B0604020202020204" pitchFamily="34" charset="0"/>
                <a:cs typeface="Arial" panose="020B0604020202020204" pitchFamily="34" charset="0"/>
              </a:rPr>
              <a:t>dhpweb</a:t>
            </a:r>
            <a:r>
              <a:rPr lang="en-US" sz="1000" b="0" i="0" u="none" strike="noStrike" dirty="0">
                <a:solidFill>
                  <a:srgbClr val="000000"/>
                </a:solidFill>
                <a:effectLst/>
                <a:latin typeface="Arial" panose="020B0604020202020204" pitchFamily="34" charset="0"/>
                <a:cs typeface="Arial" panose="020B0604020202020204" pitchFamily="34" charset="0"/>
              </a:rPr>
              <a:t>/docs/pharmacy/protocols/</a:t>
            </a:r>
            <a:r>
              <a:rPr lang="en-US" sz="1000" b="0" i="0" u="none" strike="noStrike" dirty="0" err="1">
                <a:solidFill>
                  <a:srgbClr val="000000"/>
                </a:solidFill>
                <a:effectLst/>
                <a:latin typeface="Arial" panose="020B0604020202020204" pitchFamily="34" charset="0"/>
                <a:cs typeface="Arial" panose="020B0604020202020204" pitchFamily="34" charset="0"/>
              </a:rPr>
              <a:t>PrEPCombinedProtocol.pdf</a:t>
            </a:r>
            <a:endParaRPr lang="en-US" sz="1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75B432-9F44-296C-82C4-4A0B5B6A37B3}"/>
              </a:ext>
            </a:extLst>
          </p:cNvPr>
          <p:cNvSpPr txBox="1"/>
          <p:nvPr/>
        </p:nvSpPr>
        <p:spPr>
          <a:xfrm>
            <a:off x="1953985" y="5624428"/>
            <a:ext cx="7124701" cy="923330"/>
          </a:xfrm>
          <a:prstGeom prst="rect">
            <a:avLst/>
          </a:prstGeom>
          <a:noFill/>
        </p:spPr>
        <p:txBody>
          <a:bodyPr wrap="square" rtlCol="0">
            <a:spAutoFit/>
          </a:bodyPr>
          <a:lstStyle/>
          <a:p>
            <a:r>
              <a:rPr lang="en-US" dirty="0"/>
              <a:t>Protocol exclusions: &lt;18 years, history of HIV, HIV test reactive/indeterminate, acute symptoms, hepatitis B, kidney or bone disease if not a candidate for FTC/TAF or CAB</a:t>
            </a:r>
          </a:p>
        </p:txBody>
      </p:sp>
      <p:sp>
        <p:nvSpPr>
          <p:cNvPr id="6" name="TextBox 5">
            <a:extLst>
              <a:ext uri="{FF2B5EF4-FFF2-40B4-BE49-F238E27FC236}">
                <a16:creationId xmlns:a16="http://schemas.microsoft.com/office/drawing/2014/main" id="{E93A5DC5-6C4D-97F5-9750-030176B72E59}"/>
              </a:ext>
              <a:ext uri="{C183D7F6-B498-43B3-948B-1728B52AA6E4}">
                <adec:decorative xmlns:adec="http://schemas.microsoft.com/office/drawing/2017/decorative" val="1"/>
              </a:ext>
            </a:extLst>
          </p:cNvPr>
          <p:cNvSpPr txBox="1"/>
          <p:nvPr/>
        </p:nvSpPr>
        <p:spPr>
          <a:xfrm>
            <a:off x="9764486" y="62375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9603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0293E-AC09-CBCD-B39D-C50DA9F36F4E}"/>
              </a:ext>
            </a:extLst>
          </p:cNvPr>
          <p:cNvSpPr>
            <a:spLocks noGrp="1"/>
          </p:cNvSpPr>
          <p:nvPr>
            <p:ph type="title"/>
          </p:nvPr>
        </p:nvSpPr>
        <p:spPr>
          <a:xfrm>
            <a:off x="838200" y="365125"/>
            <a:ext cx="10515600" cy="712561"/>
          </a:xfrm>
        </p:spPr>
        <p:txBody>
          <a:bodyPr/>
          <a:lstStyle/>
          <a:p>
            <a:pPr algn="ctr"/>
            <a:r>
              <a:rPr lang="en-US" dirty="0"/>
              <a:t>Implementation of HIV PrEP Protocol</a:t>
            </a:r>
          </a:p>
        </p:txBody>
      </p:sp>
      <p:pic>
        <p:nvPicPr>
          <p:cNvPr id="5" name="Content Placeholder 4" descr="Statewide protocols&#10;&#10;h i v pre-exposure prophylaxis is at 1 percent ">
            <a:extLst>
              <a:ext uri="{FF2B5EF4-FFF2-40B4-BE49-F238E27FC236}">
                <a16:creationId xmlns:a16="http://schemas.microsoft.com/office/drawing/2014/main" id="{E1EA07FB-6D33-1991-3132-E7900B12490A}"/>
              </a:ext>
            </a:extLst>
          </p:cNvPr>
          <p:cNvPicPr>
            <a:picLocks noGrp="1" noChangeAspect="1"/>
          </p:cNvPicPr>
          <p:nvPr>
            <p:ph idx="1"/>
          </p:nvPr>
        </p:nvPicPr>
        <p:blipFill>
          <a:blip r:embed="rId3"/>
          <a:stretch>
            <a:fillRect/>
          </a:stretch>
        </p:blipFill>
        <p:spPr>
          <a:xfrm>
            <a:off x="163883" y="1367859"/>
            <a:ext cx="5506596" cy="4200184"/>
          </a:xfrm>
        </p:spPr>
      </p:pic>
      <p:sp>
        <p:nvSpPr>
          <p:cNvPr id="6" name="Frame 5">
            <a:extLst>
              <a:ext uri="{FF2B5EF4-FFF2-40B4-BE49-F238E27FC236}">
                <a16:creationId xmlns:a16="http://schemas.microsoft.com/office/drawing/2014/main" id="{9217AB97-193F-2C06-4EA3-DB83BE1F3922}"/>
              </a:ext>
              <a:ext uri="{C183D7F6-B498-43B3-948B-1728B52AA6E4}">
                <adec:decorative xmlns:adec="http://schemas.microsoft.com/office/drawing/2017/decorative" val="1"/>
              </a:ext>
            </a:extLst>
          </p:cNvPr>
          <p:cNvSpPr/>
          <p:nvPr/>
        </p:nvSpPr>
        <p:spPr>
          <a:xfrm>
            <a:off x="198353" y="4392385"/>
            <a:ext cx="5437415" cy="391886"/>
          </a:xfrm>
          <a:prstGeom prst="fram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E19B1AD4-B243-1806-A302-86D13DF96C9A}"/>
              </a:ext>
            </a:extLst>
          </p:cNvPr>
          <p:cNvSpPr txBox="1"/>
          <p:nvPr/>
        </p:nvSpPr>
        <p:spPr>
          <a:xfrm>
            <a:off x="0" y="6611779"/>
            <a:ext cx="486062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www.dhp.virginia.gov</a:t>
            </a:r>
            <a:r>
              <a:rPr lang="en-US" sz="1000" dirty="0">
                <a:latin typeface="Arial" panose="020B0604020202020204" pitchFamily="34" charset="0"/>
                <a:cs typeface="Arial" panose="020B0604020202020204" pitchFamily="34" charset="0"/>
              </a:rPr>
              <a:t>/media/</a:t>
            </a:r>
            <a:r>
              <a:rPr lang="en-US" sz="1000" dirty="0" err="1">
                <a:latin typeface="Arial" panose="020B0604020202020204" pitchFamily="34" charset="0"/>
                <a:cs typeface="Arial" panose="020B0604020202020204" pitchFamily="34" charset="0"/>
              </a:rPr>
              <a:t>dhpweb</a:t>
            </a:r>
            <a:r>
              <a:rPr lang="en-US" sz="1000" dirty="0">
                <a:latin typeface="Arial" panose="020B0604020202020204" pitchFamily="34" charset="0"/>
                <a:cs typeface="Arial" panose="020B0604020202020204" pitchFamily="34" charset="0"/>
              </a:rPr>
              <a:t>/docs/</a:t>
            </a:r>
            <a:r>
              <a:rPr lang="en-US" sz="1000" dirty="0" err="1">
                <a:latin typeface="Arial" panose="020B0604020202020204" pitchFamily="34" charset="0"/>
                <a:cs typeface="Arial" panose="020B0604020202020204" pitchFamily="34" charset="0"/>
              </a:rPr>
              <a:t>hwdc</a:t>
            </a:r>
            <a:r>
              <a:rPr lang="en-US" sz="1000" dirty="0">
                <a:latin typeface="Arial" panose="020B0604020202020204" pitchFamily="34" charset="0"/>
                <a:cs typeface="Arial" panose="020B0604020202020204" pitchFamily="34" charset="0"/>
              </a:rPr>
              <a:t>/pharm/0202Pharm2023.pdf</a:t>
            </a:r>
          </a:p>
        </p:txBody>
      </p:sp>
      <p:pic>
        <p:nvPicPr>
          <p:cNvPr id="3" name="Picture 2" descr="Map of virginia highlighting prep access">
            <a:extLst>
              <a:ext uri="{FF2B5EF4-FFF2-40B4-BE49-F238E27FC236}">
                <a16:creationId xmlns:a16="http://schemas.microsoft.com/office/drawing/2014/main" id="{6397B04B-D851-03E2-01DF-E579635F96C1}"/>
              </a:ext>
            </a:extLst>
          </p:cNvPr>
          <p:cNvPicPr>
            <a:picLocks noChangeAspect="1"/>
          </p:cNvPicPr>
          <p:nvPr/>
        </p:nvPicPr>
        <p:blipFill>
          <a:blip r:embed="rId4"/>
          <a:stretch>
            <a:fillRect/>
          </a:stretch>
        </p:blipFill>
        <p:spPr>
          <a:xfrm>
            <a:off x="6096000" y="1094572"/>
            <a:ext cx="5670477" cy="2659410"/>
          </a:xfrm>
          <a:prstGeom prst="rect">
            <a:avLst/>
          </a:prstGeom>
        </p:spPr>
      </p:pic>
      <p:pic>
        <p:nvPicPr>
          <p:cNvPr id="4" name="Picture 3" descr="map of richmond area with prep access">
            <a:extLst>
              <a:ext uri="{FF2B5EF4-FFF2-40B4-BE49-F238E27FC236}">
                <a16:creationId xmlns:a16="http://schemas.microsoft.com/office/drawing/2014/main" id="{0425A321-E419-FEFB-2CAA-378A4F232CD8}"/>
              </a:ext>
            </a:extLst>
          </p:cNvPr>
          <p:cNvPicPr>
            <a:picLocks noChangeAspect="1"/>
          </p:cNvPicPr>
          <p:nvPr/>
        </p:nvPicPr>
        <p:blipFill>
          <a:blip r:embed="rId5"/>
          <a:stretch>
            <a:fillRect/>
          </a:stretch>
        </p:blipFill>
        <p:spPr>
          <a:xfrm>
            <a:off x="7501276" y="3902932"/>
            <a:ext cx="3250583" cy="2892185"/>
          </a:xfrm>
          <a:prstGeom prst="rect">
            <a:avLst/>
          </a:prstGeom>
        </p:spPr>
      </p:pic>
      <p:sp>
        <p:nvSpPr>
          <p:cNvPr id="9" name="TextBox 8">
            <a:extLst>
              <a:ext uri="{FF2B5EF4-FFF2-40B4-BE49-F238E27FC236}">
                <a16:creationId xmlns:a16="http://schemas.microsoft.com/office/drawing/2014/main" id="{82BD0C2A-4985-965E-C9CD-32EE630D96C8}"/>
              </a:ext>
            </a:extLst>
          </p:cNvPr>
          <p:cNvSpPr txBox="1"/>
          <p:nvPr/>
        </p:nvSpPr>
        <p:spPr>
          <a:xfrm>
            <a:off x="6200932" y="1367859"/>
            <a:ext cx="3374706" cy="461665"/>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PrEP</a:t>
            </a:r>
            <a:r>
              <a:rPr lang="en-US" sz="2400" dirty="0">
                <a:latin typeface="Arial" panose="020B0604020202020204" pitchFamily="34" charset="0"/>
                <a:cs typeface="Arial" panose="020B0604020202020204" pitchFamily="34" charset="0"/>
              </a:rPr>
              <a:t> access in Virginia</a:t>
            </a:r>
          </a:p>
        </p:txBody>
      </p:sp>
    </p:spTree>
    <p:extLst>
      <p:ext uri="{BB962C8B-B14F-4D97-AF65-F5344CB8AC3E}">
        <p14:creationId xmlns:p14="http://schemas.microsoft.com/office/powerpoint/2010/main" val="221449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theme/theme1.xml><?xml version="1.0" encoding="utf-8"?>
<a:theme xmlns:a="http://schemas.openxmlformats.org/drawingml/2006/main" name="7_Office Theme">
  <a:themeElements>
    <a:clrScheme name="VCU Gold">
      <a:dk1>
        <a:srgbClr val="000000"/>
      </a:dk1>
      <a:lt1>
        <a:srgbClr val="FFFFFF"/>
      </a:lt1>
      <a:dk2>
        <a:srgbClr val="44546A"/>
      </a:dk2>
      <a:lt2>
        <a:srgbClr val="E7E6E6"/>
      </a:lt2>
      <a:accent1>
        <a:srgbClr val="FFB3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VCU Gold">
      <a:dk1>
        <a:srgbClr val="000000"/>
      </a:dk1>
      <a:lt1>
        <a:srgbClr val="FFFFFF"/>
      </a:lt1>
      <a:dk2>
        <a:srgbClr val="44546A"/>
      </a:dk2>
      <a:lt2>
        <a:srgbClr val="E7E6E6"/>
      </a:lt2>
      <a:accent1>
        <a:srgbClr val="FFB3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VCU Gold">
      <a:dk1>
        <a:srgbClr val="000000"/>
      </a:dk1>
      <a:lt1>
        <a:srgbClr val="FFFFFF"/>
      </a:lt1>
      <a:dk2>
        <a:srgbClr val="44546A"/>
      </a:dk2>
      <a:lt2>
        <a:srgbClr val="E7E6E6"/>
      </a:lt2>
      <a:accent1>
        <a:srgbClr val="FFB3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VCU Gold">
      <a:dk1>
        <a:srgbClr val="000000"/>
      </a:dk1>
      <a:lt1>
        <a:srgbClr val="FFFFFF"/>
      </a:lt1>
      <a:dk2>
        <a:srgbClr val="44546A"/>
      </a:dk2>
      <a:lt2>
        <a:srgbClr val="E7E6E6"/>
      </a:lt2>
      <a:accent1>
        <a:srgbClr val="FFB3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VCU Gold">
      <a:dk1>
        <a:srgbClr val="000000"/>
      </a:dk1>
      <a:lt1>
        <a:srgbClr val="FFFFFF"/>
      </a:lt1>
      <a:dk2>
        <a:srgbClr val="44546A"/>
      </a:dk2>
      <a:lt2>
        <a:srgbClr val="E7E6E6"/>
      </a:lt2>
      <a:accent1>
        <a:srgbClr val="FFB3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VCU Gold">
      <a:dk1>
        <a:srgbClr val="000000"/>
      </a:dk1>
      <a:lt1>
        <a:srgbClr val="FFFFFF"/>
      </a:lt1>
      <a:dk2>
        <a:srgbClr val="44546A"/>
      </a:dk2>
      <a:lt2>
        <a:srgbClr val="E7E6E6"/>
      </a:lt2>
      <a:accent1>
        <a:srgbClr val="FFB3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1821</TotalTime>
  <Words>2414</Words>
  <Application>Microsoft Macintosh PowerPoint</Application>
  <PresentationFormat>Widescreen</PresentationFormat>
  <Paragraphs>371</Paragraphs>
  <Slides>34</Slides>
  <Notes>24</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34</vt:i4>
      </vt:variant>
    </vt:vector>
  </HeadingPairs>
  <TitlesOfParts>
    <vt:vector size="51" baseType="lpstr">
      <vt:lpstr>Arial</vt:lpstr>
      <vt:lpstr>Arial Regular</vt:lpstr>
      <vt:lpstr>Calibri</vt:lpstr>
      <vt:lpstr>Cambria Math</vt:lpstr>
      <vt:lpstr>Inter</vt:lpstr>
      <vt:lpstr>Inter Bold</vt:lpstr>
      <vt:lpstr>7_Office Theme</vt:lpstr>
      <vt:lpstr>6_Office Theme</vt:lpstr>
      <vt:lpstr>9_Office Theme</vt:lpstr>
      <vt:lpstr>8_Office Theme</vt:lpstr>
      <vt:lpstr>2_Office Theme</vt:lpstr>
      <vt:lpstr>3_Office Theme</vt:lpstr>
      <vt:lpstr>5_Office Theme</vt:lpstr>
      <vt:lpstr>1_Office Theme</vt:lpstr>
      <vt:lpstr>11_Office Theme</vt:lpstr>
      <vt:lpstr>4_Office Theme</vt:lpstr>
      <vt:lpstr>10_Office Theme</vt:lpstr>
      <vt:lpstr>PowerPoint Presentation</vt:lpstr>
      <vt:lpstr>Objectives</vt:lpstr>
      <vt:lpstr>PowerPoint Presentation</vt:lpstr>
      <vt:lpstr>Approaches to HIV Prevention</vt:lpstr>
      <vt:lpstr>PowerPoint Presentation</vt:lpstr>
      <vt:lpstr>The Power of Pharmacy-Based HIV Prevention</vt:lpstr>
      <vt:lpstr>Virginia Pharmacist HIV PrEP Statewide Protocol</vt:lpstr>
      <vt:lpstr>Protocol Overview Approved in 2021; Last revised 2024</vt:lpstr>
      <vt:lpstr>Implementation of HIV PrEP Protocol</vt:lpstr>
      <vt:lpstr>Barriers to Implementation</vt:lpstr>
      <vt:lpstr>HIV PrEP Pharmacotherapy Review</vt:lpstr>
      <vt:lpstr>Oral PrEP Regimens (nucleoside reverse transcriptase inhibitors)</vt:lpstr>
      <vt:lpstr>Oral PrEP Regimens Monitoring Requirements</vt:lpstr>
      <vt:lpstr>Long-acting Injectable Integrase strand transfer inhibitor</vt:lpstr>
      <vt:lpstr>Long-acting Injectable (Coming Soon…) Capsid inhibitor</vt:lpstr>
      <vt:lpstr>Considerations When Choosing a PrEP Regimen</vt:lpstr>
      <vt:lpstr>🤔 Check your knowledge</vt:lpstr>
      <vt:lpstr>🤔 Check your knowledge</vt:lpstr>
      <vt:lpstr>🤔 Check your knowledge</vt:lpstr>
      <vt:lpstr>🤔 Check your knowledge</vt:lpstr>
      <vt:lpstr>Utilizing AI for Pharmacist HIV PrEP/PEP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Chat with a Patient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Saydlowski</dc:creator>
  <cp:lastModifiedBy>Sydney Weber</cp:lastModifiedBy>
  <cp:revision>36</cp:revision>
  <dcterms:created xsi:type="dcterms:W3CDTF">2023-07-07T02:41:11Z</dcterms:created>
  <dcterms:modified xsi:type="dcterms:W3CDTF">2025-01-28T16:03:30Z</dcterms:modified>
</cp:coreProperties>
</file>